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311" r:id="rId4"/>
    <p:sldId id="310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  <p:sldId id="275" r:id="rId23"/>
    <p:sldId id="276" r:id="rId24"/>
    <p:sldId id="277" r:id="rId25"/>
    <p:sldId id="278" r:id="rId26"/>
    <p:sldId id="281" r:id="rId27"/>
    <p:sldId id="312" r:id="rId28"/>
    <p:sldId id="279" r:id="rId29"/>
    <p:sldId id="280" r:id="rId30"/>
    <p:sldId id="282" r:id="rId31"/>
    <p:sldId id="283" r:id="rId32"/>
    <p:sldId id="284" r:id="rId33"/>
    <p:sldId id="290" r:id="rId34"/>
    <p:sldId id="289" r:id="rId35"/>
    <p:sldId id="285" r:id="rId36"/>
    <p:sldId id="286" r:id="rId37"/>
    <p:sldId id="287" r:id="rId38"/>
    <p:sldId id="288" r:id="rId39"/>
    <p:sldId id="291" r:id="rId40"/>
    <p:sldId id="292" r:id="rId41"/>
    <p:sldId id="293" r:id="rId42"/>
    <p:sldId id="294" r:id="rId43"/>
    <p:sldId id="296" r:id="rId44"/>
    <p:sldId id="295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8" r:id="rId56"/>
    <p:sldId id="309" r:id="rId57"/>
    <p:sldId id="30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24" autoAdjust="0"/>
  </p:normalViewPr>
  <p:slideViewPr>
    <p:cSldViewPr snapToGrid="0">
      <p:cViewPr>
        <p:scale>
          <a:sx n="70" d="100"/>
          <a:sy n="70" d="100"/>
        </p:scale>
        <p:origin x="1166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303CA-38A3-4BF4-8EC1-D0AE71400A5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CF6402-75DA-44DB-A588-1FB1FC8441E9}">
      <dgm:prSet/>
      <dgm:spPr/>
      <dgm:t>
        <a:bodyPr/>
        <a:lstStyle/>
        <a:p>
          <a:r>
            <a:rPr lang="en-US"/>
            <a:t>Nesneye yönelik programlama (OOP), </a:t>
          </a:r>
        </a:p>
      </dgm:t>
    </dgm:pt>
    <dgm:pt modelId="{A677D461-D244-4DB2-8938-56A737C51218}" type="parTrans" cxnId="{83FCEE18-80DD-406D-80BD-6E69C37D4E89}">
      <dgm:prSet/>
      <dgm:spPr/>
      <dgm:t>
        <a:bodyPr/>
        <a:lstStyle/>
        <a:p>
          <a:endParaRPr lang="en-US"/>
        </a:p>
      </dgm:t>
    </dgm:pt>
    <dgm:pt modelId="{5F0E3F4B-8CEC-4A87-B7F7-3700D12C276E}" type="sibTrans" cxnId="{83FCEE18-80DD-406D-80BD-6E69C37D4E89}">
      <dgm:prSet/>
      <dgm:spPr/>
      <dgm:t>
        <a:bodyPr/>
        <a:lstStyle/>
        <a:p>
          <a:endParaRPr lang="en-US"/>
        </a:p>
      </dgm:t>
    </dgm:pt>
    <dgm:pt modelId="{D95DB196-EA90-4717-ACD5-988C7A8E7AD5}">
      <dgm:prSet/>
      <dgm:spPr/>
      <dgm:t>
        <a:bodyPr/>
        <a:lstStyle/>
        <a:p>
          <a:r>
            <a:rPr lang="en-US" dirty="0"/>
            <a:t> </a:t>
          </a:r>
          <a:r>
            <a:rPr lang="en-US" dirty="0" err="1"/>
            <a:t>İşlevler</a:t>
          </a:r>
          <a:r>
            <a:rPr lang="en-US" dirty="0"/>
            <a:t> </a:t>
          </a:r>
          <a:r>
            <a:rPr lang="en-US" dirty="0" err="1"/>
            <a:t>ve</a:t>
          </a:r>
          <a:r>
            <a:rPr lang="en-US" dirty="0"/>
            <a:t> </a:t>
          </a:r>
          <a:r>
            <a:rPr lang="en-US" dirty="0" err="1"/>
            <a:t>mantık</a:t>
          </a:r>
          <a:r>
            <a:rPr lang="en-US" dirty="0"/>
            <a:t> </a:t>
          </a:r>
          <a:r>
            <a:rPr lang="en-US" dirty="0" err="1"/>
            <a:t>yerine</a:t>
          </a:r>
          <a:endParaRPr lang="en-US" dirty="0"/>
        </a:p>
      </dgm:t>
    </dgm:pt>
    <dgm:pt modelId="{D3521604-56C0-43AE-88DF-A75213D2FD72}" type="parTrans" cxnId="{7D6C7FD5-8792-47DC-92E0-9DC8CE5989E8}">
      <dgm:prSet/>
      <dgm:spPr/>
      <dgm:t>
        <a:bodyPr/>
        <a:lstStyle/>
        <a:p>
          <a:endParaRPr lang="en-US"/>
        </a:p>
      </dgm:t>
    </dgm:pt>
    <dgm:pt modelId="{E7135CFB-CF52-4E8E-A688-E30CE17E200A}" type="sibTrans" cxnId="{7D6C7FD5-8792-47DC-92E0-9DC8CE5989E8}">
      <dgm:prSet/>
      <dgm:spPr/>
      <dgm:t>
        <a:bodyPr/>
        <a:lstStyle/>
        <a:p>
          <a:endParaRPr lang="en-US"/>
        </a:p>
      </dgm:t>
    </dgm:pt>
    <dgm:pt modelId="{AB57A1C4-320E-4F38-A058-7F4435F34925}">
      <dgm:prSet/>
      <dgm:spPr/>
      <dgm:t>
        <a:bodyPr/>
        <a:lstStyle/>
        <a:p>
          <a:r>
            <a:rPr lang="en-US" dirty="0" err="1"/>
            <a:t>Nesnelerin</a:t>
          </a:r>
          <a:r>
            <a:rPr lang="en-US" dirty="0"/>
            <a:t> </a:t>
          </a:r>
          <a:r>
            <a:rPr lang="en-US" dirty="0" err="1"/>
            <a:t>nasıl</a:t>
          </a:r>
          <a:r>
            <a:rPr lang="en-US" dirty="0"/>
            <a:t> </a:t>
          </a:r>
          <a:r>
            <a:rPr lang="en-US" dirty="0" err="1"/>
            <a:t>tanımlandığı</a:t>
          </a:r>
          <a:r>
            <a:rPr lang="en-US" dirty="0"/>
            <a:t> </a:t>
          </a:r>
          <a:r>
            <a:rPr lang="en-US" dirty="0" err="1"/>
            <a:t>ve</a:t>
          </a:r>
          <a:r>
            <a:rPr lang="en-US" dirty="0"/>
            <a:t> </a:t>
          </a:r>
          <a:r>
            <a:rPr lang="en-US" dirty="0" err="1"/>
            <a:t>birbirleriyle</a:t>
          </a:r>
          <a:endParaRPr lang="en-US" dirty="0"/>
        </a:p>
      </dgm:t>
    </dgm:pt>
    <dgm:pt modelId="{704270ED-F8D3-4942-9D76-749A5189AE9F}" type="parTrans" cxnId="{03EC89BD-AA18-4BE4-848E-93FCEF6170DD}">
      <dgm:prSet/>
      <dgm:spPr/>
      <dgm:t>
        <a:bodyPr/>
        <a:lstStyle/>
        <a:p>
          <a:endParaRPr lang="en-US"/>
        </a:p>
      </dgm:t>
    </dgm:pt>
    <dgm:pt modelId="{BE566371-4632-40E7-B7C4-2F13EAF9B9F4}" type="sibTrans" cxnId="{03EC89BD-AA18-4BE4-848E-93FCEF6170DD}">
      <dgm:prSet/>
      <dgm:spPr/>
      <dgm:t>
        <a:bodyPr/>
        <a:lstStyle/>
        <a:p>
          <a:endParaRPr lang="en-US"/>
        </a:p>
      </dgm:t>
    </dgm:pt>
    <dgm:pt modelId="{4A98E73B-10EA-4914-A6FB-E26ABD095689}">
      <dgm:prSet/>
      <dgm:spPr/>
      <dgm:t>
        <a:bodyPr/>
        <a:lstStyle/>
        <a:p>
          <a:r>
            <a:rPr lang="en-US"/>
            <a:t>olan ilişkilerinin temel alındığı</a:t>
          </a:r>
        </a:p>
      </dgm:t>
    </dgm:pt>
    <dgm:pt modelId="{8B24B555-9B7D-4E51-A418-1E5F8565745F}" type="parTrans" cxnId="{11005DC7-B04A-4A67-82A8-D2EC153A9C4C}">
      <dgm:prSet/>
      <dgm:spPr/>
      <dgm:t>
        <a:bodyPr/>
        <a:lstStyle/>
        <a:p>
          <a:endParaRPr lang="en-US"/>
        </a:p>
      </dgm:t>
    </dgm:pt>
    <dgm:pt modelId="{D19BD4CA-89D0-41EA-B477-9B51B063EFF4}" type="sibTrans" cxnId="{11005DC7-B04A-4A67-82A8-D2EC153A9C4C}">
      <dgm:prSet/>
      <dgm:spPr/>
      <dgm:t>
        <a:bodyPr/>
        <a:lstStyle/>
        <a:p>
          <a:endParaRPr lang="en-US"/>
        </a:p>
      </dgm:t>
    </dgm:pt>
    <dgm:pt modelId="{C57E7757-B4E1-4313-893A-C985463FFAF3}">
      <dgm:prSet/>
      <dgm:spPr/>
      <dgm:t>
        <a:bodyPr/>
        <a:lstStyle/>
        <a:p>
          <a:r>
            <a:rPr lang="en-US"/>
            <a:t>bir programlama dili modelidir.</a:t>
          </a:r>
        </a:p>
      </dgm:t>
    </dgm:pt>
    <dgm:pt modelId="{A063F3E7-6EDB-463D-A577-130C072E9362}" type="parTrans" cxnId="{E25EBFED-427C-45BA-B278-A3FB3E0A3ADA}">
      <dgm:prSet/>
      <dgm:spPr/>
      <dgm:t>
        <a:bodyPr/>
        <a:lstStyle/>
        <a:p>
          <a:endParaRPr lang="en-US"/>
        </a:p>
      </dgm:t>
    </dgm:pt>
    <dgm:pt modelId="{4A92B57F-4B68-4D4F-A7E9-29CCE9C52674}" type="sibTrans" cxnId="{E25EBFED-427C-45BA-B278-A3FB3E0A3ADA}">
      <dgm:prSet/>
      <dgm:spPr/>
      <dgm:t>
        <a:bodyPr/>
        <a:lstStyle/>
        <a:p>
          <a:endParaRPr lang="en-US"/>
        </a:p>
      </dgm:t>
    </dgm:pt>
    <dgm:pt modelId="{D16381AB-9905-40FD-9933-C5B11053AFF8}">
      <dgm:prSet/>
      <dgm:spPr/>
      <dgm:t>
        <a:bodyPr/>
        <a:lstStyle/>
        <a:p>
          <a:r>
            <a:rPr lang="en-US" b="0" i="0" baseline="0" dirty="0"/>
            <a:t>Bir </a:t>
          </a:r>
          <a:r>
            <a:rPr lang="en-US" b="0" i="0" baseline="0" dirty="0" err="1"/>
            <a:t>nesne</a:t>
          </a:r>
          <a:r>
            <a:rPr lang="en-US" b="0" i="0" baseline="0" dirty="0"/>
            <a:t>, </a:t>
          </a:r>
          <a:r>
            <a:rPr lang="en-US" b="0" i="0" baseline="0" dirty="0" err="1"/>
            <a:t>kendine</a:t>
          </a:r>
          <a:r>
            <a:rPr lang="en-US" b="0" i="0" baseline="0" dirty="0"/>
            <a:t> has </a:t>
          </a:r>
          <a:r>
            <a:rPr lang="en-US" b="0" i="0" baseline="0" dirty="0" err="1"/>
            <a:t>özelliklere</a:t>
          </a:r>
          <a:r>
            <a:rPr lang="en-US" b="0" i="0" baseline="0" dirty="0"/>
            <a:t> </a:t>
          </a:r>
          <a:r>
            <a:rPr lang="en-US" b="0" i="0" baseline="0" dirty="0" err="1"/>
            <a:t>ve</a:t>
          </a:r>
          <a:r>
            <a:rPr lang="en-US" b="0" i="0" baseline="0" dirty="0"/>
            <a:t> </a:t>
          </a:r>
          <a:r>
            <a:rPr lang="en-US" b="0" i="0" baseline="0" dirty="0" err="1"/>
            <a:t>davranışa</a:t>
          </a:r>
          <a:r>
            <a:rPr lang="en-US" b="0" i="0" baseline="0" dirty="0"/>
            <a:t> </a:t>
          </a:r>
          <a:r>
            <a:rPr lang="en-US" b="0" i="0" baseline="0" dirty="0" err="1"/>
            <a:t>sahip</a:t>
          </a:r>
          <a:r>
            <a:rPr lang="en-US" b="0" i="0" baseline="0" dirty="0"/>
            <a:t> </a:t>
          </a:r>
          <a:r>
            <a:rPr lang="en-US" b="0" i="0" baseline="0" dirty="0" err="1"/>
            <a:t>bir</a:t>
          </a:r>
          <a:r>
            <a:rPr lang="en-US" b="0" i="0" baseline="0" dirty="0"/>
            <a:t> </a:t>
          </a:r>
          <a:r>
            <a:rPr lang="en-US" b="0" i="0" baseline="0" dirty="0" err="1"/>
            <a:t>veri</a:t>
          </a:r>
          <a:r>
            <a:rPr lang="en-US" b="0" i="0" baseline="0" dirty="0"/>
            <a:t> </a:t>
          </a:r>
          <a:r>
            <a:rPr lang="en-US" b="0" i="0" baseline="0" dirty="0" err="1"/>
            <a:t>alanı</a:t>
          </a:r>
          <a:r>
            <a:rPr lang="en-US" b="0" i="0" baseline="0" dirty="0"/>
            <a:t> </a:t>
          </a:r>
          <a:r>
            <a:rPr lang="en-US" b="0" i="0" baseline="0" dirty="0" err="1"/>
            <a:t>olarak</a:t>
          </a:r>
          <a:r>
            <a:rPr lang="en-US" b="0" i="0" baseline="0" dirty="0"/>
            <a:t> </a:t>
          </a:r>
          <a:r>
            <a:rPr lang="en-US" b="0" i="0" baseline="0" dirty="0" err="1"/>
            <a:t>tanımlanabilir</a:t>
          </a:r>
          <a:r>
            <a:rPr lang="en-US" b="0" i="0" baseline="0" dirty="0"/>
            <a:t>. </a:t>
          </a:r>
          <a:endParaRPr lang="en-US" dirty="0"/>
        </a:p>
      </dgm:t>
    </dgm:pt>
    <dgm:pt modelId="{997D6A2E-0043-4EB4-B972-8AD245AEB694}" type="parTrans" cxnId="{2D4FAAFE-9305-4375-92FD-5F289E9A972A}">
      <dgm:prSet/>
      <dgm:spPr/>
      <dgm:t>
        <a:bodyPr/>
        <a:lstStyle/>
        <a:p>
          <a:endParaRPr lang="en-US"/>
        </a:p>
      </dgm:t>
    </dgm:pt>
    <dgm:pt modelId="{31A5EFA2-A7A3-466D-8399-94513B2EBDF0}" type="sibTrans" cxnId="{2D4FAAFE-9305-4375-92FD-5F289E9A972A}">
      <dgm:prSet/>
      <dgm:spPr/>
      <dgm:t>
        <a:bodyPr/>
        <a:lstStyle/>
        <a:p>
          <a:endParaRPr lang="en-US"/>
        </a:p>
      </dgm:t>
    </dgm:pt>
    <dgm:pt modelId="{C2D40DB6-F4AF-43DF-93F8-13034E461FEA}" type="pres">
      <dgm:prSet presAssocID="{2B2303CA-38A3-4BF4-8EC1-D0AE71400A57}" presName="vert0" presStyleCnt="0">
        <dgm:presLayoutVars>
          <dgm:dir/>
          <dgm:animOne val="branch"/>
          <dgm:animLvl val="lvl"/>
        </dgm:presLayoutVars>
      </dgm:prSet>
      <dgm:spPr/>
    </dgm:pt>
    <dgm:pt modelId="{07633B44-C734-44D5-BBE2-BB4B8B4BCFA4}" type="pres">
      <dgm:prSet presAssocID="{30CF6402-75DA-44DB-A588-1FB1FC8441E9}" presName="thickLine" presStyleLbl="alignNode1" presStyleIdx="0" presStyleCnt="6"/>
      <dgm:spPr/>
    </dgm:pt>
    <dgm:pt modelId="{9DC7B1F5-8355-43EB-BBA0-C1F0824F474A}" type="pres">
      <dgm:prSet presAssocID="{30CF6402-75DA-44DB-A588-1FB1FC8441E9}" presName="horz1" presStyleCnt="0"/>
      <dgm:spPr/>
    </dgm:pt>
    <dgm:pt modelId="{F0643BAD-63BB-4177-8039-FCEACEE0334D}" type="pres">
      <dgm:prSet presAssocID="{30CF6402-75DA-44DB-A588-1FB1FC8441E9}" presName="tx1" presStyleLbl="revTx" presStyleIdx="0" presStyleCnt="6"/>
      <dgm:spPr/>
    </dgm:pt>
    <dgm:pt modelId="{DC787548-1196-42E2-955E-FB1D1EB70E3B}" type="pres">
      <dgm:prSet presAssocID="{30CF6402-75DA-44DB-A588-1FB1FC8441E9}" presName="vert1" presStyleCnt="0"/>
      <dgm:spPr/>
    </dgm:pt>
    <dgm:pt modelId="{3E86D529-3A5F-4E47-8F3E-2CFD569851E6}" type="pres">
      <dgm:prSet presAssocID="{D95DB196-EA90-4717-ACD5-988C7A8E7AD5}" presName="thickLine" presStyleLbl="alignNode1" presStyleIdx="1" presStyleCnt="6"/>
      <dgm:spPr/>
    </dgm:pt>
    <dgm:pt modelId="{21FCE486-9407-4F23-A48E-43EA6096E49E}" type="pres">
      <dgm:prSet presAssocID="{D95DB196-EA90-4717-ACD5-988C7A8E7AD5}" presName="horz1" presStyleCnt="0"/>
      <dgm:spPr/>
    </dgm:pt>
    <dgm:pt modelId="{072EC745-5790-47DD-B026-E95B77FCD716}" type="pres">
      <dgm:prSet presAssocID="{D95DB196-EA90-4717-ACD5-988C7A8E7AD5}" presName="tx1" presStyleLbl="revTx" presStyleIdx="1" presStyleCnt="6"/>
      <dgm:spPr/>
    </dgm:pt>
    <dgm:pt modelId="{EFA10909-A627-48CA-81CC-BF4079B01DF1}" type="pres">
      <dgm:prSet presAssocID="{D95DB196-EA90-4717-ACD5-988C7A8E7AD5}" presName="vert1" presStyleCnt="0"/>
      <dgm:spPr/>
    </dgm:pt>
    <dgm:pt modelId="{9D4F3826-5D93-4748-831A-D099A7B4EC35}" type="pres">
      <dgm:prSet presAssocID="{AB57A1C4-320E-4F38-A058-7F4435F34925}" presName="thickLine" presStyleLbl="alignNode1" presStyleIdx="2" presStyleCnt="6"/>
      <dgm:spPr/>
    </dgm:pt>
    <dgm:pt modelId="{0B10C949-EA0E-4071-B393-5B4A168ED621}" type="pres">
      <dgm:prSet presAssocID="{AB57A1C4-320E-4F38-A058-7F4435F34925}" presName="horz1" presStyleCnt="0"/>
      <dgm:spPr/>
    </dgm:pt>
    <dgm:pt modelId="{D9E708F9-F892-46D1-B1CF-2778953D1819}" type="pres">
      <dgm:prSet presAssocID="{AB57A1C4-320E-4F38-A058-7F4435F34925}" presName="tx1" presStyleLbl="revTx" presStyleIdx="2" presStyleCnt="6"/>
      <dgm:spPr/>
    </dgm:pt>
    <dgm:pt modelId="{4F1530B2-8C41-4146-A128-F50538A4D6F8}" type="pres">
      <dgm:prSet presAssocID="{AB57A1C4-320E-4F38-A058-7F4435F34925}" presName="vert1" presStyleCnt="0"/>
      <dgm:spPr/>
    </dgm:pt>
    <dgm:pt modelId="{B3FBD56F-6D6B-45E6-92C7-3D0B45D2E36E}" type="pres">
      <dgm:prSet presAssocID="{4A98E73B-10EA-4914-A6FB-E26ABD095689}" presName="thickLine" presStyleLbl="alignNode1" presStyleIdx="3" presStyleCnt="6"/>
      <dgm:spPr/>
    </dgm:pt>
    <dgm:pt modelId="{804DA6B4-85DB-43AD-9043-3B62E0B5ED17}" type="pres">
      <dgm:prSet presAssocID="{4A98E73B-10EA-4914-A6FB-E26ABD095689}" presName="horz1" presStyleCnt="0"/>
      <dgm:spPr/>
    </dgm:pt>
    <dgm:pt modelId="{4A87BBE7-846C-4669-970A-A99095D0C3BC}" type="pres">
      <dgm:prSet presAssocID="{4A98E73B-10EA-4914-A6FB-E26ABD095689}" presName="tx1" presStyleLbl="revTx" presStyleIdx="3" presStyleCnt="6"/>
      <dgm:spPr/>
    </dgm:pt>
    <dgm:pt modelId="{F10F3176-5A10-4992-8A0C-DD25A8D286E9}" type="pres">
      <dgm:prSet presAssocID="{4A98E73B-10EA-4914-A6FB-E26ABD095689}" presName="vert1" presStyleCnt="0"/>
      <dgm:spPr/>
    </dgm:pt>
    <dgm:pt modelId="{63FE88D0-2C31-4A75-996B-A2BE25104855}" type="pres">
      <dgm:prSet presAssocID="{C57E7757-B4E1-4313-893A-C985463FFAF3}" presName="thickLine" presStyleLbl="alignNode1" presStyleIdx="4" presStyleCnt="6"/>
      <dgm:spPr/>
    </dgm:pt>
    <dgm:pt modelId="{C51DED92-F07E-459E-A956-5879DB773FC0}" type="pres">
      <dgm:prSet presAssocID="{C57E7757-B4E1-4313-893A-C985463FFAF3}" presName="horz1" presStyleCnt="0"/>
      <dgm:spPr/>
    </dgm:pt>
    <dgm:pt modelId="{7495E932-8E8B-4ABB-96F7-96D8410D07AF}" type="pres">
      <dgm:prSet presAssocID="{C57E7757-B4E1-4313-893A-C985463FFAF3}" presName="tx1" presStyleLbl="revTx" presStyleIdx="4" presStyleCnt="6"/>
      <dgm:spPr/>
    </dgm:pt>
    <dgm:pt modelId="{C9BB509B-6639-4010-8085-13AF015A2E96}" type="pres">
      <dgm:prSet presAssocID="{C57E7757-B4E1-4313-893A-C985463FFAF3}" presName="vert1" presStyleCnt="0"/>
      <dgm:spPr/>
    </dgm:pt>
    <dgm:pt modelId="{3054D2B7-3281-4FCC-9F83-2B470C0953C2}" type="pres">
      <dgm:prSet presAssocID="{D16381AB-9905-40FD-9933-C5B11053AFF8}" presName="thickLine" presStyleLbl="alignNode1" presStyleIdx="5" presStyleCnt="6"/>
      <dgm:spPr/>
    </dgm:pt>
    <dgm:pt modelId="{DE179A68-1B4A-465E-A93F-47BB54B2D34A}" type="pres">
      <dgm:prSet presAssocID="{D16381AB-9905-40FD-9933-C5B11053AFF8}" presName="horz1" presStyleCnt="0"/>
      <dgm:spPr/>
    </dgm:pt>
    <dgm:pt modelId="{D68153C5-F4F3-40AF-9DBB-ECA8207484EF}" type="pres">
      <dgm:prSet presAssocID="{D16381AB-9905-40FD-9933-C5B11053AFF8}" presName="tx1" presStyleLbl="revTx" presStyleIdx="5" presStyleCnt="6"/>
      <dgm:spPr/>
    </dgm:pt>
    <dgm:pt modelId="{6EAE6C4A-2609-482F-BF0D-75A83542C541}" type="pres">
      <dgm:prSet presAssocID="{D16381AB-9905-40FD-9933-C5B11053AFF8}" presName="vert1" presStyleCnt="0"/>
      <dgm:spPr/>
    </dgm:pt>
  </dgm:ptLst>
  <dgm:cxnLst>
    <dgm:cxn modelId="{F3644502-93F7-4E32-86E7-48005F3A18C3}" type="presOf" srcId="{AB57A1C4-320E-4F38-A058-7F4435F34925}" destId="{D9E708F9-F892-46D1-B1CF-2778953D1819}" srcOrd="0" destOrd="0" presId="urn:microsoft.com/office/officeart/2008/layout/LinedList"/>
    <dgm:cxn modelId="{7FF7AF0E-26E8-4C0D-AC7D-BF028FA143DB}" type="presOf" srcId="{2B2303CA-38A3-4BF4-8EC1-D0AE71400A57}" destId="{C2D40DB6-F4AF-43DF-93F8-13034E461FEA}" srcOrd="0" destOrd="0" presId="urn:microsoft.com/office/officeart/2008/layout/LinedList"/>
    <dgm:cxn modelId="{83FCEE18-80DD-406D-80BD-6E69C37D4E89}" srcId="{2B2303CA-38A3-4BF4-8EC1-D0AE71400A57}" destId="{30CF6402-75DA-44DB-A588-1FB1FC8441E9}" srcOrd="0" destOrd="0" parTransId="{A677D461-D244-4DB2-8938-56A737C51218}" sibTransId="{5F0E3F4B-8CEC-4A87-B7F7-3700D12C276E}"/>
    <dgm:cxn modelId="{6E331E36-57BB-44C1-AA9E-23CBD3CC722A}" type="presOf" srcId="{30CF6402-75DA-44DB-A588-1FB1FC8441E9}" destId="{F0643BAD-63BB-4177-8039-FCEACEE0334D}" srcOrd="0" destOrd="0" presId="urn:microsoft.com/office/officeart/2008/layout/LinedList"/>
    <dgm:cxn modelId="{1BE7F979-78C4-4F18-9EE8-7B4DC878CAD4}" type="presOf" srcId="{D16381AB-9905-40FD-9933-C5B11053AFF8}" destId="{D68153C5-F4F3-40AF-9DBB-ECA8207484EF}" srcOrd="0" destOrd="0" presId="urn:microsoft.com/office/officeart/2008/layout/LinedList"/>
    <dgm:cxn modelId="{FB30949D-B731-4146-9208-7EDB48226454}" type="presOf" srcId="{4A98E73B-10EA-4914-A6FB-E26ABD095689}" destId="{4A87BBE7-846C-4669-970A-A99095D0C3BC}" srcOrd="0" destOrd="0" presId="urn:microsoft.com/office/officeart/2008/layout/LinedList"/>
    <dgm:cxn modelId="{12A3CBAD-9402-4C9B-883A-7747F2731ADC}" type="presOf" srcId="{D95DB196-EA90-4717-ACD5-988C7A8E7AD5}" destId="{072EC745-5790-47DD-B026-E95B77FCD716}" srcOrd="0" destOrd="0" presId="urn:microsoft.com/office/officeart/2008/layout/LinedList"/>
    <dgm:cxn modelId="{03EC89BD-AA18-4BE4-848E-93FCEF6170DD}" srcId="{2B2303CA-38A3-4BF4-8EC1-D0AE71400A57}" destId="{AB57A1C4-320E-4F38-A058-7F4435F34925}" srcOrd="2" destOrd="0" parTransId="{704270ED-F8D3-4942-9D76-749A5189AE9F}" sibTransId="{BE566371-4632-40E7-B7C4-2F13EAF9B9F4}"/>
    <dgm:cxn modelId="{11005DC7-B04A-4A67-82A8-D2EC153A9C4C}" srcId="{2B2303CA-38A3-4BF4-8EC1-D0AE71400A57}" destId="{4A98E73B-10EA-4914-A6FB-E26ABD095689}" srcOrd="3" destOrd="0" parTransId="{8B24B555-9B7D-4E51-A418-1E5F8565745F}" sibTransId="{D19BD4CA-89D0-41EA-B477-9B51B063EFF4}"/>
    <dgm:cxn modelId="{7D6C7FD5-8792-47DC-92E0-9DC8CE5989E8}" srcId="{2B2303CA-38A3-4BF4-8EC1-D0AE71400A57}" destId="{D95DB196-EA90-4717-ACD5-988C7A8E7AD5}" srcOrd="1" destOrd="0" parTransId="{D3521604-56C0-43AE-88DF-A75213D2FD72}" sibTransId="{E7135CFB-CF52-4E8E-A688-E30CE17E200A}"/>
    <dgm:cxn modelId="{8B01D9E3-2DFE-4F79-A260-8EAF86CE9BD3}" type="presOf" srcId="{C57E7757-B4E1-4313-893A-C985463FFAF3}" destId="{7495E932-8E8B-4ABB-96F7-96D8410D07AF}" srcOrd="0" destOrd="0" presId="urn:microsoft.com/office/officeart/2008/layout/LinedList"/>
    <dgm:cxn modelId="{E25EBFED-427C-45BA-B278-A3FB3E0A3ADA}" srcId="{2B2303CA-38A3-4BF4-8EC1-D0AE71400A57}" destId="{C57E7757-B4E1-4313-893A-C985463FFAF3}" srcOrd="4" destOrd="0" parTransId="{A063F3E7-6EDB-463D-A577-130C072E9362}" sibTransId="{4A92B57F-4B68-4D4F-A7E9-29CCE9C52674}"/>
    <dgm:cxn modelId="{2D4FAAFE-9305-4375-92FD-5F289E9A972A}" srcId="{2B2303CA-38A3-4BF4-8EC1-D0AE71400A57}" destId="{D16381AB-9905-40FD-9933-C5B11053AFF8}" srcOrd="5" destOrd="0" parTransId="{997D6A2E-0043-4EB4-B972-8AD245AEB694}" sibTransId="{31A5EFA2-A7A3-466D-8399-94513B2EBDF0}"/>
    <dgm:cxn modelId="{15EA8BF9-AE8E-496A-AAA0-14FF022BE4D1}" type="presParOf" srcId="{C2D40DB6-F4AF-43DF-93F8-13034E461FEA}" destId="{07633B44-C734-44D5-BBE2-BB4B8B4BCFA4}" srcOrd="0" destOrd="0" presId="urn:microsoft.com/office/officeart/2008/layout/LinedList"/>
    <dgm:cxn modelId="{8D82B260-26B0-4FDE-91C6-E5BFB66FAF20}" type="presParOf" srcId="{C2D40DB6-F4AF-43DF-93F8-13034E461FEA}" destId="{9DC7B1F5-8355-43EB-BBA0-C1F0824F474A}" srcOrd="1" destOrd="0" presId="urn:microsoft.com/office/officeart/2008/layout/LinedList"/>
    <dgm:cxn modelId="{4A20D376-7F83-482F-BB38-A3B661D4B2CA}" type="presParOf" srcId="{9DC7B1F5-8355-43EB-BBA0-C1F0824F474A}" destId="{F0643BAD-63BB-4177-8039-FCEACEE0334D}" srcOrd="0" destOrd="0" presId="urn:microsoft.com/office/officeart/2008/layout/LinedList"/>
    <dgm:cxn modelId="{D57670FA-8BBA-46F8-9ACF-F6827C436DBB}" type="presParOf" srcId="{9DC7B1F5-8355-43EB-BBA0-C1F0824F474A}" destId="{DC787548-1196-42E2-955E-FB1D1EB70E3B}" srcOrd="1" destOrd="0" presId="urn:microsoft.com/office/officeart/2008/layout/LinedList"/>
    <dgm:cxn modelId="{86638EB4-7DC9-4B98-80E2-25D24DAFFDE2}" type="presParOf" srcId="{C2D40DB6-F4AF-43DF-93F8-13034E461FEA}" destId="{3E86D529-3A5F-4E47-8F3E-2CFD569851E6}" srcOrd="2" destOrd="0" presId="urn:microsoft.com/office/officeart/2008/layout/LinedList"/>
    <dgm:cxn modelId="{827CDBBA-4A74-4990-8B75-FCD95E3DF973}" type="presParOf" srcId="{C2D40DB6-F4AF-43DF-93F8-13034E461FEA}" destId="{21FCE486-9407-4F23-A48E-43EA6096E49E}" srcOrd="3" destOrd="0" presId="urn:microsoft.com/office/officeart/2008/layout/LinedList"/>
    <dgm:cxn modelId="{8045295A-CA6F-47FB-BC4C-69D25B595115}" type="presParOf" srcId="{21FCE486-9407-4F23-A48E-43EA6096E49E}" destId="{072EC745-5790-47DD-B026-E95B77FCD716}" srcOrd="0" destOrd="0" presId="urn:microsoft.com/office/officeart/2008/layout/LinedList"/>
    <dgm:cxn modelId="{377118FB-5ED6-4325-974E-8A0E7F291085}" type="presParOf" srcId="{21FCE486-9407-4F23-A48E-43EA6096E49E}" destId="{EFA10909-A627-48CA-81CC-BF4079B01DF1}" srcOrd="1" destOrd="0" presId="urn:microsoft.com/office/officeart/2008/layout/LinedList"/>
    <dgm:cxn modelId="{7A932830-9446-458C-8207-7594CBB7AE29}" type="presParOf" srcId="{C2D40DB6-F4AF-43DF-93F8-13034E461FEA}" destId="{9D4F3826-5D93-4748-831A-D099A7B4EC35}" srcOrd="4" destOrd="0" presId="urn:microsoft.com/office/officeart/2008/layout/LinedList"/>
    <dgm:cxn modelId="{48737519-82EC-4720-AFA9-1424276A687C}" type="presParOf" srcId="{C2D40DB6-F4AF-43DF-93F8-13034E461FEA}" destId="{0B10C949-EA0E-4071-B393-5B4A168ED621}" srcOrd="5" destOrd="0" presId="urn:microsoft.com/office/officeart/2008/layout/LinedList"/>
    <dgm:cxn modelId="{8C2997F9-8EA2-4ABC-8A21-191122533324}" type="presParOf" srcId="{0B10C949-EA0E-4071-B393-5B4A168ED621}" destId="{D9E708F9-F892-46D1-B1CF-2778953D1819}" srcOrd="0" destOrd="0" presId="urn:microsoft.com/office/officeart/2008/layout/LinedList"/>
    <dgm:cxn modelId="{036A97BA-10A0-4B3F-B840-DA3325E4C347}" type="presParOf" srcId="{0B10C949-EA0E-4071-B393-5B4A168ED621}" destId="{4F1530B2-8C41-4146-A128-F50538A4D6F8}" srcOrd="1" destOrd="0" presId="urn:microsoft.com/office/officeart/2008/layout/LinedList"/>
    <dgm:cxn modelId="{9EA3FC67-1E28-4FD2-878A-127924701012}" type="presParOf" srcId="{C2D40DB6-F4AF-43DF-93F8-13034E461FEA}" destId="{B3FBD56F-6D6B-45E6-92C7-3D0B45D2E36E}" srcOrd="6" destOrd="0" presId="urn:microsoft.com/office/officeart/2008/layout/LinedList"/>
    <dgm:cxn modelId="{CCA6754D-47B9-4F67-9200-EEAEE4DC3928}" type="presParOf" srcId="{C2D40DB6-F4AF-43DF-93F8-13034E461FEA}" destId="{804DA6B4-85DB-43AD-9043-3B62E0B5ED17}" srcOrd="7" destOrd="0" presId="urn:microsoft.com/office/officeart/2008/layout/LinedList"/>
    <dgm:cxn modelId="{F2D5069A-EE7B-4E9B-926E-80EABD5ACC2E}" type="presParOf" srcId="{804DA6B4-85DB-43AD-9043-3B62E0B5ED17}" destId="{4A87BBE7-846C-4669-970A-A99095D0C3BC}" srcOrd="0" destOrd="0" presId="urn:microsoft.com/office/officeart/2008/layout/LinedList"/>
    <dgm:cxn modelId="{69709E69-66F3-4862-8591-D86A6CC4D06B}" type="presParOf" srcId="{804DA6B4-85DB-43AD-9043-3B62E0B5ED17}" destId="{F10F3176-5A10-4992-8A0C-DD25A8D286E9}" srcOrd="1" destOrd="0" presId="urn:microsoft.com/office/officeart/2008/layout/LinedList"/>
    <dgm:cxn modelId="{F1722382-00F6-4237-8EEC-0E80DB2131A7}" type="presParOf" srcId="{C2D40DB6-F4AF-43DF-93F8-13034E461FEA}" destId="{63FE88D0-2C31-4A75-996B-A2BE25104855}" srcOrd="8" destOrd="0" presId="urn:microsoft.com/office/officeart/2008/layout/LinedList"/>
    <dgm:cxn modelId="{E142348D-DBEC-4092-9DE8-478FB5637A90}" type="presParOf" srcId="{C2D40DB6-F4AF-43DF-93F8-13034E461FEA}" destId="{C51DED92-F07E-459E-A956-5879DB773FC0}" srcOrd="9" destOrd="0" presId="urn:microsoft.com/office/officeart/2008/layout/LinedList"/>
    <dgm:cxn modelId="{EABB628A-44FF-417C-945F-3281EC8F1D19}" type="presParOf" srcId="{C51DED92-F07E-459E-A956-5879DB773FC0}" destId="{7495E932-8E8B-4ABB-96F7-96D8410D07AF}" srcOrd="0" destOrd="0" presId="urn:microsoft.com/office/officeart/2008/layout/LinedList"/>
    <dgm:cxn modelId="{24700061-5CF7-472F-B25F-949C94A8726A}" type="presParOf" srcId="{C51DED92-F07E-459E-A956-5879DB773FC0}" destId="{C9BB509B-6639-4010-8085-13AF015A2E96}" srcOrd="1" destOrd="0" presId="urn:microsoft.com/office/officeart/2008/layout/LinedList"/>
    <dgm:cxn modelId="{1E66A49C-0D96-495E-B4D7-86C1F5F9063D}" type="presParOf" srcId="{C2D40DB6-F4AF-43DF-93F8-13034E461FEA}" destId="{3054D2B7-3281-4FCC-9F83-2B470C0953C2}" srcOrd="10" destOrd="0" presId="urn:microsoft.com/office/officeart/2008/layout/LinedList"/>
    <dgm:cxn modelId="{607AA266-2ED6-4C93-850B-F011C84B5157}" type="presParOf" srcId="{C2D40DB6-F4AF-43DF-93F8-13034E461FEA}" destId="{DE179A68-1B4A-465E-A93F-47BB54B2D34A}" srcOrd="11" destOrd="0" presId="urn:microsoft.com/office/officeart/2008/layout/LinedList"/>
    <dgm:cxn modelId="{8BE2502C-F0B8-4FA7-990F-C15AC1369E5E}" type="presParOf" srcId="{DE179A68-1B4A-465E-A93F-47BB54B2D34A}" destId="{D68153C5-F4F3-40AF-9DBB-ECA8207484EF}" srcOrd="0" destOrd="0" presId="urn:microsoft.com/office/officeart/2008/layout/LinedList"/>
    <dgm:cxn modelId="{05A71783-04F7-4659-9FE1-4D503DEBA248}" type="presParOf" srcId="{DE179A68-1B4A-465E-A93F-47BB54B2D34A}" destId="{6EAE6C4A-2609-482F-BF0D-75A83542C5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E58E5D-B68D-404F-BD12-7CD30199631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4B65818-E218-45E2-B2B7-65D927BDD6FB}">
      <dgm:prSet/>
      <dgm:spPr/>
      <dgm:t>
        <a:bodyPr/>
        <a:lstStyle/>
        <a:p>
          <a:r>
            <a:rPr lang="en-US"/>
            <a:t>Neredeyse bütün projelerde yapılan ve yapılması mübah olan kimse tarafından sorgulanmayan ortak yanlışlardır diyebiliriz.</a:t>
          </a:r>
        </a:p>
      </dgm:t>
    </dgm:pt>
    <dgm:pt modelId="{1CE66CD4-CB3A-400B-8531-6DAD53727E00}" type="parTrans" cxnId="{F8731402-96DF-423E-8E14-65742485A971}">
      <dgm:prSet/>
      <dgm:spPr/>
      <dgm:t>
        <a:bodyPr/>
        <a:lstStyle/>
        <a:p>
          <a:endParaRPr lang="en-US"/>
        </a:p>
      </dgm:t>
    </dgm:pt>
    <dgm:pt modelId="{88051E7E-7017-41B9-9E06-12F2DC445C91}" type="sibTrans" cxnId="{F8731402-96DF-423E-8E14-65742485A971}">
      <dgm:prSet/>
      <dgm:spPr/>
      <dgm:t>
        <a:bodyPr/>
        <a:lstStyle/>
        <a:p>
          <a:endParaRPr lang="en-US"/>
        </a:p>
      </dgm:t>
    </dgm:pt>
    <dgm:pt modelId="{A48EAABD-4906-4775-A274-FD8A8EA2C67B}">
      <dgm:prSet/>
      <dgm:spPr/>
      <dgm:t>
        <a:bodyPr/>
        <a:lstStyle/>
        <a:p>
          <a:r>
            <a:rPr lang="en-US" dirty="0" err="1"/>
            <a:t>AntiPattern</a:t>
          </a:r>
          <a:r>
            <a:rPr lang="en-US" dirty="0"/>
            <a:t>, </a:t>
          </a:r>
          <a:r>
            <a:rPr lang="en-US" dirty="0" err="1"/>
            <a:t>bir</a:t>
          </a:r>
          <a:r>
            <a:rPr lang="en-US" dirty="0"/>
            <a:t> </a:t>
          </a:r>
          <a:r>
            <a:rPr lang="en-US" dirty="0" err="1"/>
            <a:t>problemi</a:t>
          </a:r>
          <a:r>
            <a:rPr lang="en-US" dirty="0"/>
            <a:t> </a:t>
          </a:r>
          <a:r>
            <a:rPr lang="en-US" dirty="0" err="1"/>
            <a:t>çözmek</a:t>
          </a:r>
          <a:r>
            <a:rPr lang="en-US" dirty="0"/>
            <a:t> </a:t>
          </a:r>
          <a:r>
            <a:rPr lang="en-US" dirty="0" err="1"/>
            <a:t>için</a:t>
          </a:r>
          <a:r>
            <a:rPr lang="en-US" dirty="0"/>
            <a:t> </a:t>
          </a:r>
          <a:r>
            <a:rPr lang="en-US" dirty="0" err="1"/>
            <a:t>kullanılan</a:t>
          </a:r>
          <a:r>
            <a:rPr lang="en-US" dirty="0"/>
            <a:t> "</a:t>
          </a:r>
          <a:r>
            <a:rPr lang="en-US" dirty="0" err="1"/>
            <a:t>kötü</a:t>
          </a:r>
          <a:r>
            <a:rPr lang="en-US" dirty="0"/>
            <a:t>" </a:t>
          </a:r>
          <a:r>
            <a:rPr lang="en-US" dirty="0" err="1"/>
            <a:t>çözümleri</a:t>
          </a:r>
          <a:r>
            <a:rPr lang="en-US" dirty="0"/>
            <a:t> </a:t>
          </a:r>
          <a:r>
            <a:rPr lang="en-US" dirty="0" err="1"/>
            <a:t>belirten</a:t>
          </a:r>
          <a:r>
            <a:rPr lang="en-US" dirty="0"/>
            <a:t> </a:t>
          </a:r>
          <a:r>
            <a:rPr lang="en-US" dirty="0" err="1"/>
            <a:t>bir</a:t>
          </a:r>
          <a:r>
            <a:rPr lang="en-US" dirty="0"/>
            <a:t> </a:t>
          </a:r>
          <a:r>
            <a:rPr lang="en-US" dirty="0" err="1"/>
            <a:t>kavramdır</a:t>
          </a:r>
          <a:r>
            <a:rPr lang="en-US" dirty="0"/>
            <a:t>. (</a:t>
          </a:r>
          <a:r>
            <a:rPr lang="en-US" dirty="0" err="1"/>
            <a:t>Belki</a:t>
          </a:r>
          <a:r>
            <a:rPr lang="en-US" dirty="0"/>
            <a:t> </a:t>
          </a:r>
          <a:r>
            <a:rPr lang="en-US" dirty="0" err="1"/>
            <a:t>bunu</a:t>
          </a:r>
          <a:r>
            <a:rPr lang="en-US" dirty="0"/>
            <a:t> </a:t>
          </a:r>
          <a:r>
            <a:rPr lang="en-US" dirty="0" err="1"/>
            <a:t>tekrar</a:t>
          </a:r>
          <a:r>
            <a:rPr lang="en-US" dirty="0"/>
            <a:t> </a:t>
          </a:r>
          <a:r>
            <a:rPr lang="en-US" dirty="0" err="1"/>
            <a:t>etmekte</a:t>
          </a:r>
          <a:r>
            <a:rPr lang="en-US" dirty="0"/>
            <a:t> </a:t>
          </a:r>
          <a:r>
            <a:rPr lang="en-US" dirty="0" err="1"/>
            <a:t>fayda</a:t>
          </a:r>
          <a:r>
            <a:rPr lang="en-US" dirty="0"/>
            <a:t> </a:t>
          </a:r>
          <a:r>
            <a:rPr lang="en-US" dirty="0" err="1"/>
            <a:t>vardır</a:t>
          </a:r>
          <a:r>
            <a:rPr lang="en-US" dirty="0"/>
            <a:t>: </a:t>
          </a:r>
          <a:r>
            <a:rPr lang="en-US" b="1" dirty="0"/>
            <a:t>KÖTÜ</a:t>
          </a:r>
          <a:r>
            <a:rPr lang="en-US" dirty="0"/>
            <a:t> </a:t>
          </a:r>
          <a:r>
            <a:rPr lang="en-US" dirty="0" err="1"/>
            <a:t>çözümleri</a:t>
          </a:r>
          <a:r>
            <a:rPr lang="en-US" dirty="0"/>
            <a:t> </a:t>
          </a:r>
          <a:r>
            <a:rPr lang="en-US" dirty="0" err="1"/>
            <a:t>belirleyen</a:t>
          </a:r>
          <a:r>
            <a:rPr lang="en-US" dirty="0"/>
            <a:t> </a:t>
          </a:r>
          <a:r>
            <a:rPr lang="en-US" dirty="0" err="1"/>
            <a:t>yaklaşımdır</a:t>
          </a:r>
          <a:r>
            <a:rPr lang="en-US" dirty="0"/>
            <a:t>!!) </a:t>
          </a:r>
        </a:p>
      </dgm:t>
    </dgm:pt>
    <dgm:pt modelId="{FCD5C9A6-E637-4B68-A59A-EE5B11E190C9}" type="parTrans" cxnId="{07747BC0-DE28-49A1-B48F-0270F604A73D}">
      <dgm:prSet/>
      <dgm:spPr/>
      <dgm:t>
        <a:bodyPr/>
        <a:lstStyle/>
        <a:p>
          <a:endParaRPr lang="en-US"/>
        </a:p>
      </dgm:t>
    </dgm:pt>
    <dgm:pt modelId="{33EB57CA-858A-4F7F-ADAC-C9D9C65D5FAF}" type="sibTrans" cxnId="{07747BC0-DE28-49A1-B48F-0270F604A73D}">
      <dgm:prSet/>
      <dgm:spPr/>
      <dgm:t>
        <a:bodyPr/>
        <a:lstStyle/>
        <a:p>
          <a:endParaRPr lang="en-US"/>
        </a:p>
      </dgm:t>
    </dgm:pt>
    <dgm:pt modelId="{9818336F-4DE3-4DE8-AC6C-FAC8FE1B130C}">
      <dgm:prSet/>
      <dgm:spPr/>
      <dgm:t>
        <a:bodyPr/>
        <a:lstStyle/>
        <a:p>
          <a:r>
            <a:rPr lang="en-US" i="1"/>
            <a:t>Kötü çözümleri belirlemek, iyi çözümleri belirlemek kadar yararlı olabilir.</a:t>
          </a:r>
          <a:endParaRPr lang="en-US"/>
        </a:p>
      </dgm:t>
    </dgm:pt>
    <dgm:pt modelId="{458DC070-9F59-4014-B026-152CFF1733BC}" type="parTrans" cxnId="{A9A62CB2-3A10-4032-A428-27C59850CF11}">
      <dgm:prSet/>
      <dgm:spPr/>
      <dgm:t>
        <a:bodyPr/>
        <a:lstStyle/>
        <a:p>
          <a:endParaRPr lang="en-US"/>
        </a:p>
      </dgm:t>
    </dgm:pt>
    <dgm:pt modelId="{5C8F2E11-9BCB-4763-8515-6CC73713598A}" type="sibTrans" cxnId="{A9A62CB2-3A10-4032-A428-27C59850CF11}">
      <dgm:prSet/>
      <dgm:spPr/>
      <dgm:t>
        <a:bodyPr/>
        <a:lstStyle/>
        <a:p>
          <a:endParaRPr lang="en-US"/>
        </a:p>
      </dgm:t>
    </dgm:pt>
    <dgm:pt modelId="{A8916289-0287-427E-8E83-FF4E45AC8195}">
      <dgm:prSet/>
      <dgm:spPr/>
      <dgm:t>
        <a:bodyPr/>
        <a:lstStyle/>
        <a:p>
          <a:r>
            <a:rPr lang="en-US" i="1"/>
            <a:t>Antipattern, iyi bir çözüme benzeyen, ama gelecekte sorunlara yol açan çözümlerdir.</a:t>
          </a:r>
          <a:endParaRPr lang="en-US"/>
        </a:p>
      </dgm:t>
    </dgm:pt>
    <dgm:pt modelId="{86BEBAF8-CD82-4F1C-B28A-29719A07E288}" type="parTrans" cxnId="{0411CC0B-B7AE-492C-91F9-D88CAD9FC815}">
      <dgm:prSet/>
      <dgm:spPr/>
      <dgm:t>
        <a:bodyPr/>
        <a:lstStyle/>
        <a:p>
          <a:endParaRPr lang="en-US"/>
        </a:p>
      </dgm:t>
    </dgm:pt>
    <dgm:pt modelId="{9B69A8A3-892C-4D8B-9D5F-04330B45A98B}" type="sibTrans" cxnId="{0411CC0B-B7AE-492C-91F9-D88CAD9FC815}">
      <dgm:prSet/>
      <dgm:spPr/>
      <dgm:t>
        <a:bodyPr/>
        <a:lstStyle/>
        <a:p>
          <a:endParaRPr lang="en-US"/>
        </a:p>
      </dgm:t>
    </dgm:pt>
    <dgm:pt modelId="{4D14384D-C552-40FF-AEB6-30ADFA9DDAED}" type="pres">
      <dgm:prSet presAssocID="{89E58E5D-B68D-404F-BD12-7CD30199631F}" presName="linear" presStyleCnt="0">
        <dgm:presLayoutVars>
          <dgm:animLvl val="lvl"/>
          <dgm:resizeHandles val="exact"/>
        </dgm:presLayoutVars>
      </dgm:prSet>
      <dgm:spPr/>
    </dgm:pt>
    <dgm:pt modelId="{918750A3-4D20-44D6-B93E-6D971EB50DF5}" type="pres">
      <dgm:prSet presAssocID="{F4B65818-E218-45E2-B2B7-65D927BDD6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3DA9EF-5362-4EDB-970B-F3F2DBBDE21D}" type="pres">
      <dgm:prSet presAssocID="{88051E7E-7017-41B9-9E06-12F2DC445C91}" presName="spacer" presStyleCnt="0"/>
      <dgm:spPr/>
    </dgm:pt>
    <dgm:pt modelId="{8CA8190A-C6F7-49D9-8A9A-4D8907DF30D8}" type="pres">
      <dgm:prSet presAssocID="{A48EAABD-4906-4775-A274-FD8A8EA2C67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8ADEAD-1CC6-4F55-9AAF-36C053846F16}" type="pres">
      <dgm:prSet presAssocID="{33EB57CA-858A-4F7F-ADAC-C9D9C65D5FAF}" presName="spacer" presStyleCnt="0"/>
      <dgm:spPr/>
    </dgm:pt>
    <dgm:pt modelId="{C807E17F-F6DF-4575-B10E-1234FB648BE9}" type="pres">
      <dgm:prSet presAssocID="{9818336F-4DE3-4DE8-AC6C-FAC8FE1B130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B095BC-A2F4-42A8-BD5E-912BBFBF962C}" type="pres">
      <dgm:prSet presAssocID="{5C8F2E11-9BCB-4763-8515-6CC73713598A}" presName="spacer" presStyleCnt="0"/>
      <dgm:spPr/>
    </dgm:pt>
    <dgm:pt modelId="{375D2AFE-EE62-4119-8610-ED6889F90B1F}" type="pres">
      <dgm:prSet presAssocID="{A8916289-0287-427E-8E83-FF4E45AC819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8731402-96DF-423E-8E14-65742485A971}" srcId="{89E58E5D-B68D-404F-BD12-7CD30199631F}" destId="{F4B65818-E218-45E2-B2B7-65D927BDD6FB}" srcOrd="0" destOrd="0" parTransId="{1CE66CD4-CB3A-400B-8531-6DAD53727E00}" sibTransId="{88051E7E-7017-41B9-9E06-12F2DC445C91}"/>
    <dgm:cxn modelId="{0411CC0B-B7AE-492C-91F9-D88CAD9FC815}" srcId="{89E58E5D-B68D-404F-BD12-7CD30199631F}" destId="{A8916289-0287-427E-8E83-FF4E45AC8195}" srcOrd="3" destOrd="0" parTransId="{86BEBAF8-CD82-4F1C-B28A-29719A07E288}" sibTransId="{9B69A8A3-892C-4D8B-9D5F-04330B45A98B}"/>
    <dgm:cxn modelId="{E737983E-AEC7-4795-AAC4-804BCDB6D0D8}" type="presOf" srcId="{A48EAABD-4906-4775-A274-FD8A8EA2C67B}" destId="{8CA8190A-C6F7-49D9-8A9A-4D8907DF30D8}" srcOrd="0" destOrd="0" presId="urn:microsoft.com/office/officeart/2005/8/layout/vList2"/>
    <dgm:cxn modelId="{34B7556C-56FF-44AA-B4A7-0D7628975088}" type="presOf" srcId="{89E58E5D-B68D-404F-BD12-7CD30199631F}" destId="{4D14384D-C552-40FF-AEB6-30ADFA9DDAED}" srcOrd="0" destOrd="0" presId="urn:microsoft.com/office/officeart/2005/8/layout/vList2"/>
    <dgm:cxn modelId="{2DBCA593-E4A0-41D5-BC6A-C1430A622583}" type="presOf" srcId="{A8916289-0287-427E-8E83-FF4E45AC8195}" destId="{375D2AFE-EE62-4119-8610-ED6889F90B1F}" srcOrd="0" destOrd="0" presId="urn:microsoft.com/office/officeart/2005/8/layout/vList2"/>
    <dgm:cxn modelId="{A9A62CB2-3A10-4032-A428-27C59850CF11}" srcId="{89E58E5D-B68D-404F-BD12-7CD30199631F}" destId="{9818336F-4DE3-4DE8-AC6C-FAC8FE1B130C}" srcOrd="2" destOrd="0" parTransId="{458DC070-9F59-4014-B026-152CFF1733BC}" sibTransId="{5C8F2E11-9BCB-4763-8515-6CC73713598A}"/>
    <dgm:cxn modelId="{07747BC0-DE28-49A1-B48F-0270F604A73D}" srcId="{89E58E5D-B68D-404F-BD12-7CD30199631F}" destId="{A48EAABD-4906-4775-A274-FD8A8EA2C67B}" srcOrd="1" destOrd="0" parTransId="{FCD5C9A6-E637-4B68-A59A-EE5B11E190C9}" sibTransId="{33EB57CA-858A-4F7F-ADAC-C9D9C65D5FAF}"/>
    <dgm:cxn modelId="{60A3B8C6-1D45-4ABE-90C6-D3BEED353DDB}" type="presOf" srcId="{9818336F-4DE3-4DE8-AC6C-FAC8FE1B130C}" destId="{C807E17F-F6DF-4575-B10E-1234FB648BE9}" srcOrd="0" destOrd="0" presId="urn:microsoft.com/office/officeart/2005/8/layout/vList2"/>
    <dgm:cxn modelId="{D427E2F3-8FAD-404F-BB7E-CD2D5C0565A6}" type="presOf" srcId="{F4B65818-E218-45E2-B2B7-65D927BDD6FB}" destId="{918750A3-4D20-44D6-B93E-6D971EB50DF5}" srcOrd="0" destOrd="0" presId="urn:microsoft.com/office/officeart/2005/8/layout/vList2"/>
    <dgm:cxn modelId="{100D0515-5682-4F1A-BD26-AF7368F263EF}" type="presParOf" srcId="{4D14384D-C552-40FF-AEB6-30ADFA9DDAED}" destId="{918750A3-4D20-44D6-B93E-6D971EB50DF5}" srcOrd="0" destOrd="0" presId="urn:microsoft.com/office/officeart/2005/8/layout/vList2"/>
    <dgm:cxn modelId="{0AA0FC86-8E8B-4B4F-8186-99B84FA9ECEE}" type="presParOf" srcId="{4D14384D-C552-40FF-AEB6-30ADFA9DDAED}" destId="{A03DA9EF-5362-4EDB-970B-F3F2DBBDE21D}" srcOrd="1" destOrd="0" presId="urn:microsoft.com/office/officeart/2005/8/layout/vList2"/>
    <dgm:cxn modelId="{C4D84C52-65D2-4A28-B735-69E3D9326CAC}" type="presParOf" srcId="{4D14384D-C552-40FF-AEB6-30ADFA9DDAED}" destId="{8CA8190A-C6F7-49D9-8A9A-4D8907DF30D8}" srcOrd="2" destOrd="0" presId="urn:microsoft.com/office/officeart/2005/8/layout/vList2"/>
    <dgm:cxn modelId="{A34835C2-E9F0-4CF7-B495-2711514557E5}" type="presParOf" srcId="{4D14384D-C552-40FF-AEB6-30ADFA9DDAED}" destId="{DE8ADEAD-1CC6-4F55-9AAF-36C053846F16}" srcOrd="3" destOrd="0" presId="urn:microsoft.com/office/officeart/2005/8/layout/vList2"/>
    <dgm:cxn modelId="{4CD07171-6F0E-49FA-B62B-ED413809738E}" type="presParOf" srcId="{4D14384D-C552-40FF-AEB6-30ADFA9DDAED}" destId="{C807E17F-F6DF-4575-B10E-1234FB648BE9}" srcOrd="4" destOrd="0" presId="urn:microsoft.com/office/officeart/2005/8/layout/vList2"/>
    <dgm:cxn modelId="{20273383-38F7-40CE-B0C2-056793409C19}" type="presParOf" srcId="{4D14384D-C552-40FF-AEB6-30ADFA9DDAED}" destId="{D4B095BC-A2F4-42A8-BD5E-912BBFBF962C}" srcOrd="5" destOrd="0" presId="urn:microsoft.com/office/officeart/2005/8/layout/vList2"/>
    <dgm:cxn modelId="{B62DD7D2-44C8-48C3-BDEC-5569C9E9415B}" type="presParOf" srcId="{4D14384D-C552-40FF-AEB6-30ADFA9DDAED}" destId="{375D2AFE-EE62-4119-8610-ED6889F90B1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053A3B-4F70-4D1D-85F5-2D5421E66C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E06EB6A-2C46-4B69-88CD-AB86206555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Copy – Paste Programming</a:t>
          </a:r>
        </a:p>
      </dgm:t>
    </dgm:pt>
    <dgm:pt modelId="{56BC8796-9D8C-422A-9079-06A22090B3B3}" type="parTrans" cxnId="{961A9B31-95BC-472F-9C98-3B8ACCD67C5F}">
      <dgm:prSet/>
      <dgm:spPr/>
      <dgm:t>
        <a:bodyPr/>
        <a:lstStyle/>
        <a:p>
          <a:endParaRPr lang="en-US"/>
        </a:p>
      </dgm:t>
    </dgm:pt>
    <dgm:pt modelId="{2E23A8B6-9FF1-4713-BBC4-0360F722FB1C}" type="sibTrans" cxnId="{961A9B31-95BC-472F-9C98-3B8ACCD67C5F}">
      <dgm:prSet/>
      <dgm:spPr/>
      <dgm:t>
        <a:bodyPr/>
        <a:lstStyle/>
        <a:p>
          <a:endParaRPr lang="en-US"/>
        </a:p>
      </dgm:t>
    </dgm:pt>
    <dgm:pt modelId="{8D540991-6874-43A4-B154-8EE4DE00A5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Spaghetti Kod</a:t>
          </a:r>
        </a:p>
      </dgm:t>
    </dgm:pt>
    <dgm:pt modelId="{06AB7D1E-11B3-47F4-AF10-8EA165E53D2E}" type="parTrans" cxnId="{3899FA9B-F62F-4542-AFA3-400D2BBFB2EF}">
      <dgm:prSet/>
      <dgm:spPr/>
      <dgm:t>
        <a:bodyPr/>
        <a:lstStyle/>
        <a:p>
          <a:endParaRPr lang="en-US"/>
        </a:p>
      </dgm:t>
    </dgm:pt>
    <dgm:pt modelId="{59213CF6-F34E-4BFD-A201-C2DBB0DBE35F}" type="sibTrans" cxnId="{3899FA9B-F62F-4542-AFA3-400D2BBFB2EF}">
      <dgm:prSet/>
      <dgm:spPr/>
      <dgm:t>
        <a:bodyPr/>
        <a:lstStyle/>
        <a:p>
          <a:endParaRPr lang="en-US"/>
        </a:p>
      </dgm:t>
    </dgm:pt>
    <dgm:pt modelId="{07DF8932-0B8F-4A4E-A7AD-0C59D7A9A4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Smells</a:t>
          </a:r>
        </a:p>
      </dgm:t>
    </dgm:pt>
    <dgm:pt modelId="{B7870225-80A8-432A-AEAE-D717E78BD5B1}" type="parTrans" cxnId="{72EADEE0-918E-4091-AD88-0F52B3855ABB}">
      <dgm:prSet/>
      <dgm:spPr/>
      <dgm:t>
        <a:bodyPr/>
        <a:lstStyle/>
        <a:p>
          <a:endParaRPr lang="en-US"/>
        </a:p>
      </dgm:t>
    </dgm:pt>
    <dgm:pt modelId="{735DC229-4BA2-473A-88DD-9F0846BCDDC6}" type="sibTrans" cxnId="{72EADEE0-918E-4091-AD88-0F52B3855ABB}">
      <dgm:prSet/>
      <dgm:spPr/>
      <dgm:t>
        <a:bodyPr/>
        <a:lstStyle/>
        <a:p>
          <a:endParaRPr lang="en-US"/>
        </a:p>
      </dgm:t>
    </dgm:pt>
    <dgm:pt modelId="{C8F4976A-4FC1-4CDA-A6C7-52CB3DA3C6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Functional Programming</a:t>
          </a:r>
        </a:p>
      </dgm:t>
    </dgm:pt>
    <dgm:pt modelId="{6C9995EA-A54B-4AC7-8F65-B9B00CCEB757}" type="parTrans" cxnId="{95B8BE62-ADAE-4483-9CAF-3E436FBE61C3}">
      <dgm:prSet/>
      <dgm:spPr/>
      <dgm:t>
        <a:bodyPr/>
        <a:lstStyle/>
        <a:p>
          <a:endParaRPr lang="en-US"/>
        </a:p>
      </dgm:t>
    </dgm:pt>
    <dgm:pt modelId="{C44A5616-8AC6-469C-AB9A-5F12DDD3EE8C}" type="sibTrans" cxnId="{95B8BE62-ADAE-4483-9CAF-3E436FBE61C3}">
      <dgm:prSet/>
      <dgm:spPr/>
      <dgm:t>
        <a:bodyPr/>
        <a:lstStyle/>
        <a:p>
          <a:endParaRPr lang="en-US"/>
        </a:p>
      </dgm:t>
    </dgm:pt>
    <dgm:pt modelId="{7EFAD4B4-6A02-4737-B053-C8BF80D0BF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Lots of static methods and classes</a:t>
          </a:r>
        </a:p>
      </dgm:t>
    </dgm:pt>
    <dgm:pt modelId="{22D3AB9D-F223-4871-8E0B-24BA7144817D}" type="parTrans" cxnId="{C16386ED-B709-4135-A49D-673AE6A9065E}">
      <dgm:prSet/>
      <dgm:spPr/>
      <dgm:t>
        <a:bodyPr/>
        <a:lstStyle/>
        <a:p>
          <a:endParaRPr lang="en-US"/>
        </a:p>
      </dgm:t>
    </dgm:pt>
    <dgm:pt modelId="{62320AF8-C28A-43B2-A522-A9D156FB06A9}" type="sibTrans" cxnId="{C16386ED-B709-4135-A49D-673AE6A9065E}">
      <dgm:prSet/>
      <dgm:spPr/>
      <dgm:t>
        <a:bodyPr/>
        <a:lstStyle/>
        <a:p>
          <a:endParaRPr lang="en-US"/>
        </a:p>
      </dgm:t>
    </dgm:pt>
    <dgm:pt modelId="{DF6E365B-F565-499B-94B8-B15BB766E5A7}" type="pres">
      <dgm:prSet presAssocID="{31053A3B-4F70-4D1D-85F5-2D5421E66CB4}" presName="root" presStyleCnt="0">
        <dgm:presLayoutVars>
          <dgm:dir/>
          <dgm:resizeHandles val="exact"/>
        </dgm:presLayoutVars>
      </dgm:prSet>
      <dgm:spPr/>
    </dgm:pt>
    <dgm:pt modelId="{119CFDAE-1039-4675-AE62-8EA3EA7BB117}" type="pres">
      <dgm:prSet presAssocID="{CE06EB6A-2C46-4B69-88CD-AB86206555D6}" presName="compNode" presStyleCnt="0"/>
      <dgm:spPr/>
    </dgm:pt>
    <dgm:pt modelId="{A537E9CF-B272-45D2-8045-C8A506931190}" type="pres">
      <dgm:prSet presAssocID="{CE06EB6A-2C46-4B69-88CD-AB86206555D6}" presName="bgRect" presStyleLbl="bgShp" presStyleIdx="0" presStyleCnt="5"/>
      <dgm:spPr/>
    </dgm:pt>
    <dgm:pt modelId="{D4A85F9E-D074-4924-887A-62AA5DFB3F0A}" type="pres">
      <dgm:prSet presAssocID="{CE06EB6A-2C46-4B69-88CD-AB86206555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C75117D9-EEA9-407B-8629-BF39B4A4B32D}" type="pres">
      <dgm:prSet presAssocID="{CE06EB6A-2C46-4B69-88CD-AB86206555D6}" presName="spaceRect" presStyleCnt="0"/>
      <dgm:spPr/>
    </dgm:pt>
    <dgm:pt modelId="{B7CE3B7D-7119-4208-B6E1-A8F1379BFDEF}" type="pres">
      <dgm:prSet presAssocID="{CE06EB6A-2C46-4B69-88CD-AB86206555D6}" presName="parTx" presStyleLbl="revTx" presStyleIdx="0" presStyleCnt="5">
        <dgm:presLayoutVars>
          <dgm:chMax val="0"/>
          <dgm:chPref val="0"/>
        </dgm:presLayoutVars>
      </dgm:prSet>
      <dgm:spPr/>
    </dgm:pt>
    <dgm:pt modelId="{1F284704-354C-4925-8AF6-0E1891A26F1F}" type="pres">
      <dgm:prSet presAssocID="{2E23A8B6-9FF1-4713-BBC4-0360F722FB1C}" presName="sibTrans" presStyleCnt="0"/>
      <dgm:spPr/>
    </dgm:pt>
    <dgm:pt modelId="{7D9991DC-DC80-4812-8227-621783F4E952}" type="pres">
      <dgm:prSet presAssocID="{8D540991-6874-43A4-B154-8EE4DE00A57A}" presName="compNode" presStyleCnt="0"/>
      <dgm:spPr/>
    </dgm:pt>
    <dgm:pt modelId="{4DF13D3C-E496-44C7-B5C6-BC827BACE752}" type="pres">
      <dgm:prSet presAssocID="{8D540991-6874-43A4-B154-8EE4DE00A57A}" presName="bgRect" presStyleLbl="bgShp" presStyleIdx="1" presStyleCnt="5"/>
      <dgm:spPr/>
    </dgm:pt>
    <dgm:pt modelId="{344CF684-293D-4518-BBDA-169AEAB9EE80}" type="pres">
      <dgm:prSet presAssocID="{8D540991-6874-43A4-B154-8EE4DE00A57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C8E695EE-473F-4DCE-95E3-2982670CC339}" type="pres">
      <dgm:prSet presAssocID="{8D540991-6874-43A4-B154-8EE4DE00A57A}" presName="spaceRect" presStyleCnt="0"/>
      <dgm:spPr/>
    </dgm:pt>
    <dgm:pt modelId="{6049E70C-6154-4DCF-897A-2EB5CE6E0E28}" type="pres">
      <dgm:prSet presAssocID="{8D540991-6874-43A4-B154-8EE4DE00A57A}" presName="parTx" presStyleLbl="revTx" presStyleIdx="1" presStyleCnt="5">
        <dgm:presLayoutVars>
          <dgm:chMax val="0"/>
          <dgm:chPref val="0"/>
        </dgm:presLayoutVars>
      </dgm:prSet>
      <dgm:spPr/>
    </dgm:pt>
    <dgm:pt modelId="{07A67439-B54F-45E9-AB81-3622BC932DB5}" type="pres">
      <dgm:prSet presAssocID="{59213CF6-F34E-4BFD-A201-C2DBB0DBE35F}" presName="sibTrans" presStyleCnt="0"/>
      <dgm:spPr/>
    </dgm:pt>
    <dgm:pt modelId="{627DC7D6-FB75-455C-A8A9-8E352882716B}" type="pres">
      <dgm:prSet presAssocID="{07DF8932-0B8F-4A4E-A7AD-0C59D7A9A409}" presName="compNode" presStyleCnt="0"/>
      <dgm:spPr/>
    </dgm:pt>
    <dgm:pt modelId="{BC39014B-C106-4E66-9D1D-62DC24591F3E}" type="pres">
      <dgm:prSet presAssocID="{07DF8932-0B8F-4A4E-A7AD-0C59D7A9A409}" presName="bgRect" presStyleLbl="bgShp" presStyleIdx="2" presStyleCnt="5"/>
      <dgm:spPr/>
    </dgm:pt>
    <dgm:pt modelId="{6DAF157B-D41C-4A6D-A37B-0C82045D5525}" type="pres">
      <dgm:prSet presAssocID="{07DF8932-0B8F-4A4E-A7AD-0C59D7A9A40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3F17A622-7EF3-4747-A377-BDE335B6C4A1}" type="pres">
      <dgm:prSet presAssocID="{07DF8932-0B8F-4A4E-A7AD-0C59D7A9A409}" presName="spaceRect" presStyleCnt="0"/>
      <dgm:spPr/>
    </dgm:pt>
    <dgm:pt modelId="{D28676A4-CFF9-41EF-B6AB-2BC7A6BC1F96}" type="pres">
      <dgm:prSet presAssocID="{07DF8932-0B8F-4A4E-A7AD-0C59D7A9A409}" presName="parTx" presStyleLbl="revTx" presStyleIdx="2" presStyleCnt="5">
        <dgm:presLayoutVars>
          <dgm:chMax val="0"/>
          <dgm:chPref val="0"/>
        </dgm:presLayoutVars>
      </dgm:prSet>
      <dgm:spPr/>
    </dgm:pt>
    <dgm:pt modelId="{D288721E-1A26-4D5A-A722-9BEEDAB63CF9}" type="pres">
      <dgm:prSet presAssocID="{735DC229-4BA2-473A-88DD-9F0846BCDDC6}" presName="sibTrans" presStyleCnt="0"/>
      <dgm:spPr/>
    </dgm:pt>
    <dgm:pt modelId="{044DAD53-F03D-43A8-BBA8-89743660CC13}" type="pres">
      <dgm:prSet presAssocID="{C8F4976A-4FC1-4CDA-A6C7-52CB3DA3C623}" presName="compNode" presStyleCnt="0"/>
      <dgm:spPr/>
    </dgm:pt>
    <dgm:pt modelId="{FA94B694-F96F-4969-967E-5F0E5E1EFEA6}" type="pres">
      <dgm:prSet presAssocID="{C8F4976A-4FC1-4CDA-A6C7-52CB3DA3C623}" presName="bgRect" presStyleLbl="bgShp" presStyleIdx="3" presStyleCnt="5"/>
      <dgm:spPr/>
    </dgm:pt>
    <dgm:pt modelId="{BD26FF0E-6323-480F-9F89-BFDC52F61DCC}" type="pres">
      <dgm:prSet presAssocID="{C8F4976A-4FC1-4CDA-A6C7-52CB3DA3C62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DE82506-49C1-4904-BE59-EFB725C1281D}" type="pres">
      <dgm:prSet presAssocID="{C8F4976A-4FC1-4CDA-A6C7-52CB3DA3C623}" presName="spaceRect" presStyleCnt="0"/>
      <dgm:spPr/>
    </dgm:pt>
    <dgm:pt modelId="{59FCD72A-749A-40ED-B7E6-5754B3EB07A4}" type="pres">
      <dgm:prSet presAssocID="{C8F4976A-4FC1-4CDA-A6C7-52CB3DA3C623}" presName="parTx" presStyleLbl="revTx" presStyleIdx="3" presStyleCnt="5">
        <dgm:presLayoutVars>
          <dgm:chMax val="0"/>
          <dgm:chPref val="0"/>
        </dgm:presLayoutVars>
      </dgm:prSet>
      <dgm:spPr/>
    </dgm:pt>
    <dgm:pt modelId="{934C3E43-44C9-49B5-B9F5-9946FC4282B7}" type="pres">
      <dgm:prSet presAssocID="{C44A5616-8AC6-469C-AB9A-5F12DDD3EE8C}" presName="sibTrans" presStyleCnt="0"/>
      <dgm:spPr/>
    </dgm:pt>
    <dgm:pt modelId="{0F184042-E471-4E07-8E9E-C5CEFCE585D1}" type="pres">
      <dgm:prSet presAssocID="{7EFAD4B4-6A02-4737-B053-C8BF80D0BF4C}" presName="compNode" presStyleCnt="0"/>
      <dgm:spPr/>
    </dgm:pt>
    <dgm:pt modelId="{7DAF8270-C17A-4C5E-80D2-D3DB8AFAB6F4}" type="pres">
      <dgm:prSet presAssocID="{7EFAD4B4-6A02-4737-B053-C8BF80D0BF4C}" presName="bgRect" presStyleLbl="bgShp" presStyleIdx="4" presStyleCnt="5"/>
      <dgm:spPr/>
    </dgm:pt>
    <dgm:pt modelId="{57DADAE5-60FC-4F7B-95DC-54FA96A0A330}" type="pres">
      <dgm:prSet presAssocID="{7EFAD4B4-6A02-4737-B053-C8BF80D0BF4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C1AF5ADA-B73C-46D9-964B-C00C264BDD36}" type="pres">
      <dgm:prSet presAssocID="{7EFAD4B4-6A02-4737-B053-C8BF80D0BF4C}" presName="spaceRect" presStyleCnt="0"/>
      <dgm:spPr/>
    </dgm:pt>
    <dgm:pt modelId="{A25B708A-8DBE-4E86-A6B3-1461AE7FD8ED}" type="pres">
      <dgm:prSet presAssocID="{7EFAD4B4-6A02-4737-B053-C8BF80D0BF4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89D5E03-1471-4F24-8EA7-0735B1C30494}" type="presOf" srcId="{31053A3B-4F70-4D1D-85F5-2D5421E66CB4}" destId="{DF6E365B-F565-499B-94B8-B15BB766E5A7}" srcOrd="0" destOrd="0" presId="urn:microsoft.com/office/officeart/2018/2/layout/IconVerticalSolidList"/>
    <dgm:cxn modelId="{517FC806-EBA9-4FF3-90A4-1F0BF224EBDE}" type="presOf" srcId="{8D540991-6874-43A4-B154-8EE4DE00A57A}" destId="{6049E70C-6154-4DCF-897A-2EB5CE6E0E28}" srcOrd="0" destOrd="0" presId="urn:microsoft.com/office/officeart/2018/2/layout/IconVerticalSolidList"/>
    <dgm:cxn modelId="{961A9B31-95BC-472F-9C98-3B8ACCD67C5F}" srcId="{31053A3B-4F70-4D1D-85F5-2D5421E66CB4}" destId="{CE06EB6A-2C46-4B69-88CD-AB86206555D6}" srcOrd="0" destOrd="0" parTransId="{56BC8796-9D8C-422A-9079-06A22090B3B3}" sibTransId="{2E23A8B6-9FF1-4713-BBC4-0360F722FB1C}"/>
    <dgm:cxn modelId="{BE7D625E-426F-41DE-9759-E5BD8D18F4B6}" type="presOf" srcId="{CE06EB6A-2C46-4B69-88CD-AB86206555D6}" destId="{B7CE3B7D-7119-4208-B6E1-A8F1379BFDEF}" srcOrd="0" destOrd="0" presId="urn:microsoft.com/office/officeart/2018/2/layout/IconVerticalSolidList"/>
    <dgm:cxn modelId="{95B8BE62-ADAE-4483-9CAF-3E436FBE61C3}" srcId="{31053A3B-4F70-4D1D-85F5-2D5421E66CB4}" destId="{C8F4976A-4FC1-4CDA-A6C7-52CB3DA3C623}" srcOrd="3" destOrd="0" parTransId="{6C9995EA-A54B-4AC7-8F65-B9B00CCEB757}" sibTransId="{C44A5616-8AC6-469C-AB9A-5F12DDD3EE8C}"/>
    <dgm:cxn modelId="{484EED4F-874D-49BC-9C67-EDCCC7A4F84F}" type="presOf" srcId="{07DF8932-0B8F-4A4E-A7AD-0C59D7A9A409}" destId="{D28676A4-CFF9-41EF-B6AB-2BC7A6BC1F96}" srcOrd="0" destOrd="0" presId="urn:microsoft.com/office/officeart/2018/2/layout/IconVerticalSolidList"/>
    <dgm:cxn modelId="{3899FA9B-F62F-4542-AFA3-400D2BBFB2EF}" srcId="{31053A3B-4F70-4D1D-85F5-2D5421E66CB4}" destId="{8D540991-6874-43A4-B154-8EE4DE00A57A}" srcOrd="1" destOrd="0" parTransId="{06AB7D1E-11B3-47F4-AF10-8EA165E53D2E}" sibTransId="{59213CF6-F34E-4BFD-A201-C2DBB0DBE35F}"/>
    <dgm:cxn modelId="{D0ABD2B5-9B60-4DC8-A789-01410A5618D1}" type="presOf" srcId="{C8F4976A-4FC1-4CDA-A6C7-52CB3DA3C623}" destId="{59FCD72A-749A-40ED-B7E6-5754B3EB07A4}" srcOrd="0" destOrd="0" presId="urn:microsoft.com/office/officeart/2018/2/layout/IconVerticalSolidList"/>
    <dgm:cxn modelId="{72EADEE0-918E-4091-AD88-0F52B3855ABB}" srcId="{31053A3B-4F70-4D1D-85F5-2D5421E66CB4}" destId="{07DF8932-0B8F-4A4E-A7AD-0C59D7A9A409}" srcOrd="2" destOrd="0" parTransId="{B7870225-80A8-432A-AEAE-D717E78BD5B1}" sibTransId="{735DC229-4BA2-473A-88DD-9F0846BCDDC6}"/>
    <dgm:cxn modelId="{CE6898E3-427C-49D3-9B6B-FE13EDDC1290}" type="presOf" srcId="{7EFAD4B4-6A02-4737-B053-C8BF80D0BF4C}" destId="{A25B708A-8DBE-4E86-A6B3-1461AE7FD8ED}" srcOrd="0" destOrd="0" presId="urn:microsoft.com/office/officeart/2018/2/layout/IconVerticalSolidList"/>
    <dgm:cxn modelId="{C16386ED-B709-4135-A49D-673AE6A9065E}" srcId="{31053A3B-4F70-4D1D-85F5-2D5421E66CB4}" destId="{7EFAD4B4-6A02-4737-B053-C8BF80D0BF4C}" srcOrd="4" destOrd="0" parTransId="{22D3AB9D-F223-4871-8E0B-24BA7144817D}" sibTransId="{62320AF8-C28A-43B2-A522-A9D156FB06A9}"/>
    <dgm:cxn modelId="{B4AB4027-4B23-41C2-A120-4F8ADDD375CA}" type="presParOf" srcId="{DF6E365B-F565-499B-94B8-B15BB766E5A7}" destId="{119CFDAE-1039-4675-AE62-8EA3EA7BB117}" srcOrd="0" destOrd="0" presId="urn:microsoft.com/office/officeart/2018/2/layout/IconVerticalSolidList"/>
    <dgm:cxn modelId="{F7E6B4F2-EC16-47A3-91D0-7C080CE57F9D}" type="presParOf" srcId="{119CFDAE-1039-4675-AE62-8EA3EA7BB117}" destId="{A537E9CF-B272-45D2-8045-C8A506931190}" srcOrd="0" destOrd="0" presId="urn:microsoft.com/office/officeart/2018/2/layout/IconVerticalSolidList"/>
    <dgm:cxn modelId="{CAB6D9CF-B573-41A4-AA89-F32D733B54AF}" type="presParOf" srcId="{119CFDAE-1039-4675-AE62-8EA3EA7BB117}" destId="{D4A85F9E-D074-4924-887A-62AA5DFB3F0A}" srcOrd="1" destOrd="0" presId="urn:microsoft.com/office/officeart/2018/2/layout/IconVerticalSolidList"/>
    <dgm:cxn modelId="{D4699D7F-5421-4FDD-9714-3EDF3B8779D5}" type="presParOf" srcId="{119CFDAE-1039-4675-AE62-8EA3EA7BB117}" destId="{C75117D9-EEA9-407B-8629-BF39B4A4B32D}" srcOrd="2" destOrd="0" presId="urn:microsoft.com/office/officeart/2018/2/layout/IconVerticalSolidList"/>
    <dgm:cxn modelId="{A8CAC31B-33C4-4C22-A764-304C228DD945}" type="presParOf" srcId="{119CFDAE-1039-4675-AE62-8EA3EA7BB117}" destId="{B7CE3B7D-7119-4208-B6E1-A8F1379BFDEF}" srcOrd="3" destOrd="0" presId="urn:microsoft.com/office/officeart/2018/2/layout/IconVerticalSolidList"/>
    <dgm:cxn modelId="{AD4771F8-BB55-4126-9A59-01ACE2FBAF26}" type="presParOf" srcId="{DF6E365B-F565-499B-94B8-B15BB766E5A7}" destId="{1F284704-354C-4925-8AF6-0E1891A26F1F}" srcOrd="1" destOrd="0" presId="urn:microsoft.com/office/officeart/2018/2/layout/IconVerticalSolidList"/>
    <dgm:cxn modelId="{04752763-EA91-4F82-BB48-5EAB730C4D99}" type="presParOf" srcId="{DF6E365B-F565-499B-94B8-B15BB766E5A7}" destId="{7D9991DC-DC80-4812-8227-621783F4E952}" srcOrd="2" destOrd="0" presId="urn:microsoft.com/office/officeart/2018/2/layout/IconVerticalSolidList"/>
    <dgm:cxn modelId="{28C986A6-95D7-4563-9E49-76ADC8CAAD9E}" type="presParOf" srcId="{7D9991DC-DC80-4812-8227-621783F4E952}" destId="{4DF13D3C-E496-44C7-B5C6-BC827BACE752}" srcOrd="0" destOrd="0" presId="urn:microsoft.com/office/officeart/2018/2/layout/IconVerticalSolidList"/>
    <dgm:cxn modelId="{671AA68D-59AA-44FC-BE7D-52407CA5620D}" type="presParOf" srcId="{7D9991DC-DC80-4812-8227-621783F4E952}" destId="{344CF684-293D-4518-BBDA-169AEAB9EE80}" srcOrd="1" destOrd="0" presId="urn:microsoft.com/office/officeart/2018/2/layout/IconVerticalSolidList"/>
    <dgm:cxn modelId="{1215A4FA-87A8-43A8-9156-77FEB3D88F1F}" type="presParOf" srcId="{7D9991DC-DC80-4812-8227-621783F4E952}" destId="{C8E695EE-473F-4DCE-95E3-2982670CC339}" srcOrd="2" destOrd="0" presId="urn:microsoft.com/office/officeart/2018/2/layout/IconVerticalSolidList"/>
    <dgm:cxn modelId="{67BC3D12-808A-48F6-A3A9-30CA589D9039}" type="presParOf" srcId="{7D9991DC-DC80-4812-8227-621783F4E952}" destId="{6049E70C-6154-4DCF-897A-2EB5CE6E0E28}" srcOrd="3" destOrd="0" presId="urn:microsoft.com/office/officeart/2018/2/layout/IconVerticalSolidList"/>
    <dgm:cxn modelId="{7999F004-317F-428C-BF7F-1F2CC7B18A5F}" type="presParOf" srcId="{DF6E365B-F565-499B-94B8-B15BB766E5A7}" destId="{07A67439-B54F-45E9-AB81-3622BC932DB5}" srcOrd="3" destOrd="0" presId="urn:microsoft.com/office/officeart/2018/2/layout/IconVerticalSolidList"/>
    <dgm:cxn modelId="{6EC8AC28-F428-4E32-8EBD-A0F740042FCA}" type="presParOf" srcId="{DF6E365B-F565-499B-94B8-B15BB766E5A7}" destId="{627DC7D6-FB75-455C-A8A9-8E352882716B}" srcOrd="4" destOrd="0" presId="urn:microsoft.com/office/officeart/2018/2/layout/IconVerticalSolidList"/>
    <dgm:cxn modelId="{721358E0-D99F-418B-9E55-53D7671BC759}" type="presParOf" srcId="{627DC7D6-FB75-455C-A8A9-8E352882716B}" destId="{BC39014B-C106-4E66-9D1D-62DC24591F3E}" srcOrd="0" destOrd="0" presId="urn:microsoft.com/office/officeart/2018/2/layout/IconVerticalSolidList"/>
    <dgm:cxn modelId="{A4063D50-5036-45D9-9E93-D0C6D71D13AC}" type="presParOf" srcId="{627DC7D6-FB75-455C-A8A9-8E352882716B}" destId="{6DAF157B-D41C-4A6D-A37B-0C82045D5525}" srcOrd="1" destOrd="0" presId="urn:microsoft.com/office/officeart/2018/2/layout/IconVerticalSolidList"/>
    <dgm:cxn modelId="{21CFDF54-9D8A-4A7D-B17A-1402B3F729A2}" type="presParOf" srcId="{627DC7D6-FB75-455C-A8A9-8E352882716B}" destId="{3F17A622-7EF3-4747-A377-BDE335B6C4A1}" srcOrd="2" destOrd="0" presId="urn:microsoft.com/office/officeart/2018/2/layout/IconVerticalSolidList"/>
    <dgm:cxn modelId="{D59F6FEB-4135-4B60-9121-49ED8E1A0425}" type="presParOf" srcId="{627DC7D6-FB75-455C-A8A9-8E352882716B}" destId="{D28676A4-CFF9-41EF-B6AB-2BC7A6BC1F96}" srcOrd="3" destOrd="0" presId="urn:microsoft.com/office/officeart/2018/2/layout/IconVerticalSolidList"/>
    <dgm:cxn modelId="{9AA4905D-DAEA-4884-9420-537124FCC12B}" type="presParOf" srcId="{DF6E365B-F565-499B-94B8-B15BB766E5A7}" destId="{D288721E-1A26-4D5A-A722-9BEEDAB63CF9}" srcOrd="5" destOrd="0" presId="urn:microsoft.com/office/officeart/2018/2/layout/IconVerticalSolidList"/>
    <dgm:cxn modelId="{7E12CB7C-AF92-4C97-B76A-CD464DD2EDDC}" type="presParOf" srcId="{DF6E365B-F565-499B-94B8-B15BB766E5A7}" destId="{044DAD53-F03D-43A8-BBA8-89743660CC13}" srcOrd="6" destOrd="0" presId="urn:microsoft.com/office/officeart/2018/2/layout/IconVerticalSolidList"/>
    <dgm:cxn modelId="{4441C43A-FCC5-4762-808C-77158FF241FF}" type="presParOf" srcId="{044DAD53-F03D-43A8-BBA8-89743660CC13}" destId="{FA94B694-F96F-4969-967E-5F0E5E1EFEA6}" srcOrd="0" destOrd="0" presId="urn:microsoft.com/office/officeart/2018/2/layout/IconVerticalSolidList"/>
    <dgm:cxn modelId="{F91BD208-2FD8-45C8-A81A-6A58D472BB15}" type="presParOf" srcId="{044DAD53-F03D-43A8-BBA8-89743660CC13}" destId="{BD26FF0E-6323-480F-9F89-BFDC52F61DCC}" srcOrd="1" destOrd="0" presId="urn:microsoft.com/office/officeart/2018/2/layout/IconVerticalSolidList"/>
    <dgm:cxn modelId="{5AC73492-0F00-4798-9F9E-0E96F1A229A0}" type="presParOf" srcId="{044DAD53-F03D-43A8-BBA8-89743660CC13}" destId="{4DE82506-49C1-4904-BE59-EFB725C1281D}" srcOrd="2" destOrd="0" presId="urn:microsoft.com/office/officeart/2018/2/layout/IconVerticalSolidList"/>
    <dgm:cxn modelId="{CAB4A8B6-0FC0-4F43-B57D-35D68C4D001E}" type="presParOf" srcId="{044DAD53-F03D-43A8-BBA8-89743660CC13}" destId="{59FCD72A-749A-40ED-B7E6-5754B3EB07A4}" srcOrd="3" destOrd="0" presId="urn:microsoft.com/office/officeart/2018/2/layout/IconVerticalSolidList"/>
    <dgm:cxn modelId="{5408F6D9-33DD-41E6-96E0-25598C313067}" type="presParOf" srcId="{DF6E365B-F565-499B-94B8-B15BB766E5A7}" destId="{934C3E43-44C9-49B5-B9F5-9946FC4282B7}" srcOrd="7" destOrd="0" presId="urn:microsoft.com/office/officeart/2018/2/layout/IconVerticalSolidList"/>
    <dgm:cxn modelId="{47FFB259-6503-46A4-9DC2-DF28D73F493F}" type="presParOf" srcId="{DF6E365B-F565-499B-94B8-B15BB766E5A7}" destId="{0F184042-E471-4E07-8E9E-C5CEFCE585D1}" srcOrd="8" destOrd="0" presId="urn:microsoft.com/office/officeart/2018/2/layout/IconVerticalSolidList"/>
    <dgm:cxn modelId="{42AD737F-DAB7-4544-ACB1-0A9072DA5E94}" type="presParOf" srcId="{0F184042-E471-4E07-8E9E-C5CEFCE585D1}" destId="{7DAF8270-C17A-4C5E-80D2-D3DB8AFAB6F4}" srcOrd="0" destOrd="0" presId="urn:microsoft.com/office/officeart/2018/2/layout/IconVerticalSolidList"/>
    <dgm:cxn modelId="{92E400C8-5F8C-4C2A-8E98-2F020FE7D251}" type="presParOf" srcId="{0F184042-E471-4E07-8E9E-C5CEFCE585D1}" destId="{57DADAE5-60FC-4F7B-95DC-54FA96A0A330}" srcOrd="1" destOrd="0" presId="urn:microsoft.com/office/officeart/2018/2/layout/IconVerticalSolidList"/>
    <dgm:cxn modelId="{E0C646CF-C8BC-4596-864D-6450A599A6DB}" type="presParOf" srcId="{0F184042-E471-4E07-8E9E-C5CEFCE585D1}" destId="{C1AF5ADA-B73C-46D9-964B-C00C264BDD36}" srcOrd="2" destOrd="0" presId="urn:microsoft.com/office/officeart/2018/2/layout/IconVerticalSolidList"/>
    <dgm:cxn modelId="{6C5D27F5-8EE7-4E77-8990-BF1D8C8FECA3}" type="presParOf" srcId="{0F184042-E471-4E07-8E9E-C5CEFCE585D1}" destId="{A25B708A-8DBE-4E86-A6B3-1461AE7FD8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33B44-C734-44D5-BBE2-BB4B8B4BCFA4}">
      <dsp:nvSpPr>
        <dsp:cNvPr id="0" name=""/>
        <dsp:cNvSpPr/>
      </dsp:nvSpPr>
      <dsp:spPr>
        <a:xfrm>
          <a:off x="0" y="2402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43BAD-63BB-4177-8039-FCEACEE0334D}">
      <dsp:nvSpPr>
        <dsp:cNvPr id="0" name=""/>
        <dsp:cNvSpPr/>
      </dsp:nvSpPr>
      <dsp:spPr>
        <a:xfrm>
          <a:off x="0" y="2402"/>
          <a:ext cx="5641974" cy="81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Nesneye yönelik programlama (OOP), </a:t>
          </a:r>
        </a:p>
      </dsp:txBody>
      <dsp:txXfrm>
        <a:off x="0" y="2402"/>
        <a:ext cx="5641974" cy="819407"/>
      </dsp:txXfrm>
    </dsp:sp>
    <dsp:sp modelId="{3E86D529-3A5F-4E47-8F3E-2CFD569851E6}">
      <dsp:nvSpPr>
        <dsp:cNvPr id="0" name=""/>
        <dsp:cNvSpPr/>
      </dsp:nvSpPr>
      <dsp:spPr>
        <a:xfrm>
          <a:off x="0" y="821810"/>
          <a:ext cx="564197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EC745-5790-47DD-B026-E95B77FCD716}">
      <dsp:nvSpPr>
        <dsp:cNvPr id="0" name=""/>
        <dsp:cNvSpPr/>
      </dsp:nvSpPr>
      <dsp:spPr>
        <a:xfrm>
          <a:off x="0" y="821810"/>
          <a:ext cx="5641974" cy="81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 </a:t>
          </a:r>
          <a:r>
            <a:rPr lang="en-US" sz="2300" kern="1200" dirty="0" err="1"/>
            <a:t>İşlevler</a:t>
          </a:r>
          <a:r>
            <a:rPr lang="en-US" sz="2300" kern="1200" dirty="0"/>
            <a:t> </a:t>
          </a:r>
          <a:r>
            <a:rPr lang="en-US" sz="2300" kern="1200" dirty="0" err="1"/>
            <a:t>ve</a:t>
          </a:r>
          <a:r>
            <a:rPr lang="en-US" sz="2300" kern="1200" dirty="0"/>
            <a:t> </a:t>
          </a:r>
          <a:r>
            <a:rPr lang="en-US" sz="2300" kern="1200" dirty="0" err="1"/>
            <a:t>mantık</a:t>
          </a:r>
          <a:r>
            <a:rPr lang="en-US" sz="2300" kern="1200" dirty="0"/>
            <a:t> </a:t>
          </a:r>
          <a:r>
            <a:rPr lang="en-US" sz="2300" kern="1200" dirty="0" err="1"/>
            <a:t>yerine</a:t>
          </a:r>
          <a:endParaRPr lang="en-US" sz="2300" kern="1200" dirty="0"/>
        </a:p>
      </dsp:txBody>
      <dsp:txXfrm>
        <a:off x="0" y="821810"/>
        <a:ext cx="5641974" cy="819407"/>
      </dsp:txXfrm>
    </dsp:sp>
    <dsp:sp modelId="{9D4F3826-5D93-4748-831A-D099A7B4EC35}">
      <dsp:nvSpPr>
        <dsp:cNvPr id="0" name=""/>
        <dsp:cNvSpPr/>
      </dsp:nvSpPr>
      <dsp:spPr>
        <a:xfrm>
          <a:off x="0" y="1641217"/>
          <a:ext cx="564197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708F9-F892-46D1-B1CF-2778953D1819}">
      <dsp:nvSpPr>
        <dsp:cNvPr id="0" name=""/>
        <dsp:cNvSpPr/>
      </dsp:nvSpPr>
      <dsp:spPr>
        <a:xfrm>
          <a:off x="0" y="1641217"/>
          <a:ext cx="5641974" cy="81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Nesnelerin</a:t>
          </a:r>
          <a:r>
            <a:rPr lang="en-US" sz="2300" kern="1200" dirty="0"/>
            <a:t> </a:t>
          </a:r>
          <a:r>
            <a:rPr lang="en-US" sz="2300" kern="1200" dirty="0" err="1"/>
            <a:t>nasıl</a:t>
          </a:r>
          <a:r>
            <a:rPr lang="en-US" sz="2300" kern="1200" dirty="0"/>
            <a:t> </a:t>
          </a:r>
          <a:r>
            <a:rPr lang="en-US" sz="2300" kern="1200" dirty="0" err="1"/>
            <a:t>tanımlandığı</a:t>
          </a:r>
          <a:r>
            <a:rPr lang="en-US" sz="2300" kern="1200" dirty="0"/>
            <a:t> </a:t>
          </a:r>
          <a:r>
            <a:rPr lang="en-US" sz="2300" kern="1200" dirty="0" err="1"/>
            <a:t>ve</a:t>
          </a:r>
          <a:r>
            <a:rPr lang="en-US" sz="2300" kern="1200" dirty="0"/>
            <a:t> </a:t>
          </a:r>
          <a:r>
            <a:rPr lang="en-US" sz="2300" kern="1200" dirty="0" err="1"/>
            <a:t>birbirleriyle</a:t>
          </a:r>
          <a:endParaRPr lang="en-US" sz="2300" kern="1200" dirty="0"/>
        </a:p>
      </dsp:txBody>
      <dsp:txXfrm>
        <a:off x="0" y="1641217"/>
        <a:ext cx="5641974" cy="819407"/>
      </dsp:txXfrm>
    </dsp:sp>
    <dsp:sp modelId="{B3FBD56F-6D6B-45E6-92C7-3D0B45D2E36E}">
      <dsp:nvSpPr>
        <dsp:cNvPr id="0" name=""/>
        <dsp:cNvSpPr/>
      </dsp:nvSpPr>
      <dsp:spPr>
        <a:xfrm>
          <a:off x="0" y="2460624"/>
          <a:ext cx="564197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7BBE7-846C-4669-970A-A99095D0C3BC}">
      <dsp:nvSpPr>
        <dsp:cNvPr id="0" name=""/>
        <dsp:cNvSpPr/>
      </dsp:nvSpPr>
      <dsp:spPr>
        <a:xfrm>
          <a:off x="0" y="2460624"/>
          <a:ext cx="5641974" cy="81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olan ilişkilerinin temel alındığı</a:t>
          </a:r>
        </a:p>
      </dsp:txBody>
      <dsp:txXfrm>
        <a:off x="0" y="2460624"/>
        <a:ext cx="5641974" cy="819407"/>
      </dsp:txXfrm>
    </dsp:sp>
    <dsp:sp modelId="{63FE88D0-2C31-4A75-996B-A2BE25104855}">
      <dsp:nvSpPr>
        <dsp:cNvPr id="0" name=""/>
        <dsp:cNvSpPr/>
      </dsp:nvSpPr>
      <dsp:spPr>
        <a:xfrm>
          <a:off x="0" y="3280032"/>
          <a:ext cx="564197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5E932-8E8B-4ABB-96F7-96D8410D07AF}">
      <dsp:nvSpPr>
        <dsp:cNvPr id="0" name=""/>
        <dsp:cNvSpPr/>
      </dsp:nvSpPr>
      <dsp:spPr>
        <a:xfrm>
          <a:off x="0" y="3280032"/>
          <a:ext cx="5641974" cy="81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bir programlama dili modelidir.</a:t>
          </a:r>
        </a:p>
      </dsp:txBody>
      <dsp:txXfrm>
        <a:off x="0" y="3280032"/>
        <a:ext cx="5641974" cy="819407"/>
      </dsp:txXfrm>
    </dsp:sp>
    <dsp:sp modelId="{3054D2B7-3281-4FCC-9F83-2B470C0953C2}">
      <dsp:nvSpPr>
        <dsp:cNvPr id="0" name=""/>
        <dsp:cNvSpPr/>
      </dsp:nvSpPr>
      <dsp:spPr>
        <a:xfrm>
          <a:off x="0" y="4099439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153C5-F4F3-40AF-9DBB-ECA8207484EF}">
      <dsp:nvSpPr>
        <dsp:cNvPr id="0" name=""/>
        <dsp:cNvSpPr/>
      </dsp:nvSpPr>
      <dsp:spPr>
        <a:xfrm>
          <a:off x="0" y="4099439"/>
          <a:ext cx="5641974" cy="819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 dirty="0"/>
            <a:t>Bir </a:t>
          </a:r>
          <a:r>
            <a:rPr lang="en-US" sz="2300" b="0" i="0" kern="1200" baseline="0" dirty="0" err="1"/>
            <a:t>nesne</a:t>
          </a:r>
          <a:r>
            <a:rPr lang="en-US" sz="2300" b="0" i="0" kern="1200" baseline="0" dirty="0"/>
            <a:t>, </a:t>
          </a:r>
          <a:r>
            <a:rPr lang="en-US" sz="2300" b="0" i="0" kern="1200" baseline="0" dirty="0" err="1"/>
            <a:t>kendine</a:t>
          </a:r>
          <a:r>
            <a:rPr lang="en-US" sz="2300" b="0" i="0" kern="1200" baseline="0" dirty="0"/>
            <a:t> has </a:t>
          </a:r>
          <a:r>
            <a:rPr lang="en-US" sz="2300" b="0" i="0" kern="1200" baseline="0" dirty="0" err="1"/>
            <a:t>özelliklere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ve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davranışa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sahip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bir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veri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alanı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olarak</a:t>
          </a:r>
          <a:r>
            <a:rPr lang="en-US" sz="2300" b="0" i="0" kern="1200" baseline="0" dirty="0"/>
            <a:t> </a:t>
          </a:r>
          <a:r>
            <a:rPr lang="en-US" sz="2300" b="0" i="0" kern="1200" baseline="0" dirty="0" err="1"/>
            <a:t>tanımlanabilir</a:t>
          </a:r>
          <a:r>
            <a:rPr lang="en-US" sz="2300" b="0" i="0" kern="1200" baseline="0" dirty="0"/>
            <a:t>. </a:t>
          </a:r>
          <a:endParaRPr lang="en-US" sz="2300" kern="1200" dirty="0"/>
        </a:p>
      </dsp:txBody>
      <dsp:txXfrm>
        <a:off x="0" y="4099439"/>
        <a:ext cx="5641974" cy="819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750A3-4D20-44D6-B93E-6D971EB50DF5}">
      <dsp:nvSpPr>
        <dsp:cNvPr id="0" name=""/>
        <dsp:cNvSpPr/>
      </dsp:nvSpPr>
      <dsp:spPr>
        <a:xfrm>
          <a:off x="0" y="578238"/>
          <a:ext cx="6269038" cy="1062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Neredeyse bütün projelerde yapılan ve yapılması mübah olan kimse tarafından sorgulanmayan ortak yanlışlardır diyebiliriz.</a:t>
          </a:r>
        </a:p>
      </dsp:txBody>
      <dsp:txXfrm>
        <a:off x="51885" y="630123"/>
        <a:ext cx="6165268" cy="959101"/>
      </dsp:txXfrm>
    </dsp:sp>
    <dsp:sp modelId="{8CA8190A-C6F7-49D9-8A9A-4D8907DF30D8}">
      <dsp:nvSpPr>
        <dsp:cNvPr id="0" name=""/>
        <dsp:cNvSpPr/>
      </dsp:nvSpPr>
      <dsp:spPr>
        <a:xfrm>
          <a:off x="0" y="1695830"/>
          <a:ext cx="6269038" cy="1062871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AntiPattern</a:t>
          </a:r>
          <a:r>
            <a:rPr lang="en-US" sz="1900" kern="1200" dirty="0"/>
            <a:t>, </a:t>
          </a:r>
          <a:r>
            <a:rPr lang="en-US" sz="1900" kern="1200" dirty="0" err="1"/>
            <a:t>bir</a:t>
          </a:r>
          <a:r>
            <a:rPr lang="en-US" sz="1900" kern="1200" dirty="0"/>
            <a:t> </a:t>
          </a:r>
          <a:r>
            <a:rPr lang="en-US" sz="1900" kern="1200" dirty="0" err="1"/>
            <a:t>problemi</a:t>
          </a:r>
          <a:r>
            <a:rPr lang="en-US" sz="1900" kern="1200" dirty="0"/>
            <a:t> </a:t>
          </a:r>
          <a:r>
            <a:rPr lang="en-US" sz="1900" kern="1200" dirty="0" err="1"/>
            <a:t>çözmek</a:t>
          </a:r>
          <a:r>
            <a:rPr lang="en-US" sz="1900" kern="1200" dirty="0"/>
            <a:t> </a:t>
          </a:r>
          <a:r>
            <a:rPr lang="en-US" sz="1900" kern="1200" dirty="0" err="1"/>
            <a:t>için</a:t>
          </a:r>
          <a:r>
            <a:rPr lang="en-US" sz="1900" kern="1200" dirty="0"/>
            <a:t> </a:t>
          </a:r>
          <a:r>
            <a:rPr lang="en-US" sz="1900" kern="1200" dirty="0" err="1"/>
            <a:t>kullanılan</a:t>
          </a:r>
          <a:r>
            <a:rPr lang="en-US" sz="1900" kern="1200" dirty="0"/>
            <a:t> "</a:t>
          </a:r>
          <a:r>
            <a:rPr lang="en-US" sz="1900" kern="1200" dirty="0" err="1"/>
            <a:t>kötü</a:t>
          </a:r>
          <a:r>
            <a:rPr lang="en-US" sz="1900" kern="1200" dirty="0"/>
            <a:t>" </a:t>
          </a:r>
          <a:r>
            <a:rPr lang="en-US" sz="1900" kern="1200" dirty="0" err="1"/>
            <a:t>çözümleri</a:t>
          </a:r>
          <a:r>
            <a:rPr lang="en-US" sz="1900" kern="1200" dirty="0"/>
            <a:t> </a:t>
          </a:r>
          <a:r>
            <a:rPr lang="en-US" sz="1900" kern="1200" dirty="0" err="1"/>
            <a:t>belirten</a:t>
          </a:r>
          <a:r>
            <a:rPr lang="en-US" sz="1900" kern="1200" dirty="0"/>
            <a:t> </a:t>
          </a:r>
          <a:r>
            <a:rPr lang="en-US" sz="1900" kern="1200" dirty="0" err="1"/>
            <a:t>bir</a:t>
          </a:r>
          <a:r>
            <a:rPr lang="en-US" sz="1900" kern="1200" dirty="0"/>
            <a:t> </a:t>
          </a:r>
          <a:r>
            <a:rPr lang="en-US" sz="1900" kern="1200" dirty="0" err="1"/>
            <a:t>kavramdır</a:t>
          </a:r>
          <a:r>
            <a:rPr lang="en-US" sz="1900" kern="1200" dirty="0"/>
            <a:t>. (</a:t>
          </a:r>
          <a:r>
            <a:rPr lang="en-US" sz="1900" kern="1200" dirty="0" err="1"/>
            <a:t>Belki</a:t>
          </a:r>
          <a:r>
            <a:rPr lang="en-US" sz="1900" kern="1200" dirty="0"/>
            <a:t> </a:t>
          </a:r>
          <a:r>
            <a:rPr lang="en-US" sz="1900" kern="1200" dirty="0" err="1"/>
            <a:t>bunu</a:t>
          </a:r>
          <a:r>
            <a:rPr lang="en-US" sz="1900" kern="1200" dirty="0"/>
            <a:t> </a:t>
          </a:r>
          <a:r>
            <a:rPr lang="en-US" sz="1900" kern="1200" dirty="0" err="1"/>
            <a:t>tekrar</a:t>
          </a:r>
          <a:r>
            <a:rPr lang="en-US" sz="1900" kern="1200" dirty="0"/>
            <a:t> </a:t>
          </a:r>
          <a:r>
            <a:rPr lang="en-US" sz="1900" kern="1200" dirty="0" err="1"/>
            <a:t>etmekte</a:t>
          </a:r>
          <a:r>
            <a:rPr lang="en-US" sz="1900" kern="1200" dirty="0"/>
            <a:t> </a:t>
          </a:r>
          <a:r>
            <a:rPr lang="en-US" sz="1900" kern="1200" dirty="0" err="1"/>
            <a:t>fayda</a:t>
          </a:r>
          <a:r>
            <a:rPr lang="en-US" sz="1900" kern="1200" dirty="0"/>
            <a:t> </a:t>
          </a:r>
          <a:r>
            <a:rPr lang="en-US" sz="1900" kern="1200" dirty="0" err="1"/>
            <a:t>vardır</a:t>
          </a:r>
          <a:r>
            <a:rPr lang="en-US" sz="1900" kern="1200" dirty="0"/>
            <a:t>: </a:t>
          </a:r>
          <a:r>
            <a:rPr lang="en-US" sz="1900" b="1" kern="1200" dirty="0"/>
            <a:t>KÖTÜ</a:t>
          </a:r>
          <a:r>
            <a:rPr lang="en-US" sz="1900" kern="1200" dirty="0"/>
            <a:t> </a:t>
          </a:r>
          <a:r>
            <a:rPr lang="en-US" sz="1900" kern="1200" dirty="0" err="1"/>
            <a:t>çözümleri</a:t>
          </a:r>
          <a:r>
            <a:rPr lang="en-US" sz="1900" kern="1200" dirty="0"/>
            <a:t> </a:t>
          </a:r>
          <a:r>
            <a:rPr lang="en-US" sz="1900" kern="1200" dirty="0" err="1"/>
            <a:t>belirleyen</a:t>
          </a:r>
          <a:r>
            <a:rPr lang="en-US" sz="1900" kern="1200" dirty="0"/>
            <a:t> </a:t>
          </a:r>
          <a:r>
            <a:rPr lang="en-US" sz="1900" kern="1200" dirty="0" err="1"/>
            <a:t>yaklaşımdır</a:t>
          </a:r>
          <a:r>
            <a:rPr lang="en-US" sz="1900" kern="1200" dirty="0"/>
            <a:t>!!) </a:t>
          </a:r>
        </a:p>
      </dsp:txBody>
      <dsp:txXfrm>
        <a:off x="51885" y="1747715"/>
        <a:ext cx="6165268" cy="959101"/>
      </dsp:txXfrm>
    </dsp:sp>
    <dsp:sp modelId="{C807E17F-F6DF-4575-B10E-1234FB648BE9}">
      <dsp:nvSpPr>
        <dsp:cNvPr id="0" name=""/>
        <dsp:cNvSpPr/>
      </dsp:nvSpPr>
      <dsp:spPr>
        <a:xfrm>
          <a:off x="0" y="2813422"/>
          <a:ext cx="6269038" cy="1062871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/>
            <a:t>Kötü çözümleri belirlemek, iyi çözümleri belirlemek kadar yararlı olabilir.</a:t>
          </a:r>
          <a:endParaRPr lang="en-US" sz="1900" kern="1200"/>
        </a:p>
      </dsp:txBody>
      <dsp:txXfrm>
        <a:off x="51885" y="2865307"/>
        <a:ext cx="6165268" cy="959101"/>
      </dsp:txXfrm>
    </dsp:sp>
    <dsp:sp modelId="{375D2AFE-EE62-4119-8610-ED6889F90B1F}">
      <dsp:nvSpPr>
        <dsp:cNvPr id="0" name=""/>
        <dsp:cNvSpPr/>
      </dsp:nvSpPr>
      <dsp:spPr>
        <a:xfrm>
          <a:off x="0" y="3931014"/>
          <a:ext cx="6269038" cy="1062871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/>
            <a:t>Antipattern, iyi bir çözüme benzeyen, ama gelecekte sorunlara yol açan çözümlerdir.</a:t>
          </a:r>
          <a:endParaRPr lang="en-US" sz="1900" kern="1200"/>
        </a:p>
      </dsp:txBody>
      <dsp:txXfrm>
        <a:off x="51885" y="3982899"/>
        <a:ext cx="6165268" cy="959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7E9CF-B272-45D2-8045-C8A506931190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85F9E-D074-4924-887A-62AA5DFB3F0A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E3B7D-7119-4208-B6E1-A8F1379BFDEF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Copy – Paste Programming</a:t>
          </a:r>
        </a:p>
      </dsp:txBody>
      <dsp:txXfrm>
        <a:off x="1131174" y="4597"/>
        <a:ext cx="5382429" cy="979371"/>
      </dsp:txXfrm>
    </dsp:sp>
    <dsp:sp modelId="{4DF13D3C-E496-44C7-B5C6-BC827BACE752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CF684-293D-4518-BBDA-169AEAB9EE80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9E70C-6154-4DCF-897A-2EB5CE6E0E28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Spaghetti Kod</a:t>
          </a:r>
        </a:p>
      </dsp:txBody>
      <dsp:txXfrm>
        <a:off x="1131174" y="1228812"/>
        <a:ext cx="5382429" cy="979371"/>
      </dsp:txXfrm>
    </dsp:sp>
    <dsp:sp modelId="{BC39014B-C106-4E66-9D1D-62DC24591F3E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F157B-D41C-4A6D-A37B-0C82045D5525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676A4-CFF9-41EF-B6AB-2BC7A6BC1F96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Code Smells</a:t>
          </a:r>
        </a:p>
      </dsp:txBody>
      <dsp:txXfrm>
        <a:off x="1131174" y="2453027"/>
        <a:ext cx="5382429" cy="979371"/>
      </dsp:txXfrm>
    </dsp:sp>
    <dsp:sp modelId="{FA94B694-F96F-4969-967E-5F0E5E1EFEA6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6FF0E-6323-480F-9F89-BFDC52F61DCC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CD72A-749A-40ED-B7E6-5754B3EB07A4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Functional Programming</a:t>
          </a:r>
        </a:p>
      </dsp:txBody>
      <dsp:txXfrm>
        <a:off x="1131174" y="3677241"/>
        <a:ext cx="5382429" cy="979371"/>
      </dsp:txXfrm>
    </dsp:sp>
    <dsp:sp modelId="{7DAF8270-C17A-4C5E-80D2-D3DB8AFAB6F4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ADAE5-60FC-4F7B-95DC-54FA96A0A330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5B708A-8DBE-4E86-A6B3-1461AE7FD8ED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Using Lots of static methods and classes</a:t>
          </a:r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3C35-6791-4F6D-A91C-63A4952B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C86C1-2A37-4AE0-A879-924A5A800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7BFDD-DA8A-490E-8148-07F5F22F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D3228-DADB-49C7-BD32-4145402EA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357FE-338E-42D8-A84F-0F89D91E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59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6DD46-55B3-49D6-9038-D64A7631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8900D-0887-405B-9C51-4AAB0E760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619D4-E00C-4C7A-A1C1-601B9D4D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951C-6D93-4CD5-94E5-DD103070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07316-8951-4F76-8EF8-76E91A4C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4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F749E-7B1D-49DA-B21F-576991159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7C4EA-B4F1-42B5-B41B-B97800365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F8A4F-097B-4617-AE38-99AD9E72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8863F-688A-45E7-90A6-EAF5DA52A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3FF2-054B-437F-AEEE-27D56A50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1FA2-7CD3-4397-B7D1-AA79A143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8021-8D4F-4E22-91E6-182437874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07CEC-1DFB-4E83-AE09-820BF4F0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71EFE-3D0F-4537-9E70-CDC9F1E7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1E42B-C86A-4565-9C0A-9951D261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B855-7EF6-4816-BDA4-5A8E32C6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F1FFC-D80C-4AD4-9E88-ADFCD53A1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7CC46-A738-4A63-96E0-B4E0F812A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AEAB8-44CD-4895-AC51-ADC184A5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644F0-8DCC-400A-9432-D22DD060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9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69DD-1C58-4C61-B56E-F0DB9D4F2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6FB31-1309-498F-A339-860562E16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90495-B842-41BF-80A3-33B6FC3F9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2AD670-0C55-4A11-A0CF-5DF256A0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3545-99DD-43E2-B3CB-76ABE1DA4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9C4E6A-611A-4018-83F7-C3C46658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4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BD79-767C-488D-B18E-EBC192F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AEB83-2660-429D-B64F-B05CB68E8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4576D0-2451-437C-9563-26DE97752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D27097-2F5B-4630-A26A-707064975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31593D-7116-464B-BB24-70BA472CA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5861C1-9E05-44BE-89BE-AB0F18EDB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ED724-614C-4C6C-AFD5-E3C36A0B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0B0F7-C835-4EBA-8C27-A098B232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06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A5AB-8810-468A-9F84-4B9E3CB32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5E57FA-33F1-497D-B50B-9C920506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E109B-2C6A-4D6C-A4D5-85CA3AB9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1FDA6-B6D1-4465-8971-BCE13AA6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EE3103-14BB-43FA-A20F-F191B1D8D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71E28-F44C-4560-9935-265A7349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EA9C6-A78D-4C63-9C90-B55F5E74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3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63F8-AE68-44EE-9F28-DD7F55E7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F79BA-A454-4FC0-9AA6-8E96E50AA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ACB73-0601-459E-8421-449EF0C92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57476-54FE-4E16-B26D-9B76A07CE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9243C-AC7B-4CA8-AD1C-B8C0D9B63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6A668-47B6-4ACC-8E13-8A0FBE4E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4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3CA6-A3BF-4695-A171-A6C5A4AA7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F2ED0-7B07-49C3-B122-B49DE97548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C7B531-609C-4438-8D9E-8922B1BBB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426AC-53F8-43B6-85AF-5CA8C73D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7DD87-B44B-4DCB-A041-FDD84A7E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FE99-CE20-4C62-9B44-025BF72D5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0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9FC8F-7169-4C32-BCA0-88000228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A5C740-E694-4306-B963-3F1040575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C6DD7-37C4-418D-9C8B-FD1056044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EB1A-EE0F-48C4-A3CD-E2A40593B87A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802DF-BB95-41F8-9CC8-28AAC9634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0AABF-7A56-4854-9810-40FA46E36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64DB-07E8-48AE-8EEB-67D015EEA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94D6DC-4D51-4C79-A74A-971178972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" y="708900"/>
            <a:ext cx="12001500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OOP Principles &amp; Design Patterns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Kalıpları</a:t>
            </a:r>
            <a:r>
              <a:rPr lang="en-US" dirty="0"/>
              <a:t>)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7E2BCF81-9A9B-4CE6-A8F1-97A5F44F2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811" y="2707337"/>
            <a:ext cx="9697514" cy="36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05A3-B064-4AAF-958B-BDB90B35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Abstraction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FF0EB-712E-4AD2-86DD-86515B6EF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Oluşturacağımız</a:t>
            </a:r>
            <a:r>
              <a:rPr lang="en-US" dirty="0"/>
              <a:t> </a:t>
            </a:r>
            <a:r>
              <a:rPr lang="en-US" dirty="0" err="1"/>
              <a:t>sınıfların</a:t>
            </a:r>
            <a:r>
              <a:rPr lang="en-US" dirty="0"/>
              <a:t> </a:t>
            </a:r>
            <a:r>
              <a:rPr lang="en-US" dirty="0" err="1"/>
              <a:t>özelliklerini</a:t>
            </a:r>
            <a:r>
              <a:rPr lang="en-US" dirty="0"/>
              <a:t> </a:t>
            </a:r>
            <a:r>
              <a:rPr lang="en-US" dirty="0" err="1"/>
              <a:t>taşıyan</a:t>
            </a:r>
            <a:r>
              <a:rPr lang="en-US" dirty="0"/>
              <a:t> </a:t>
            </a:r>
            <a:r>
              <a:rPr lang="en-US" dirty="0" err="1"/>
              <a:t>özet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interface(</a:t>
            </a:r>
            <a:r>
              <a:rPr lang="en-US" dirty="0" err="1"/>
              <a:t>arayüz</a:t>
            </a:r>
            <a:r>
              <a:rPr lang="en-US" dirty="0"/>
              <a:t>) </a:t>
            </a:r>
            <a:r>
              <a:rPr lang="en-US" dirty="0" err="1"/>
              <a:t>özelliğidir</a:t>
            </a:r>
            <a:r>
              <a:rPr lang="en-US" dirty="0"/>
              <a:t>. Bir nevi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planıdır</a:t>
            </a:r>
            <a:r>
              <a:rPr lang="en-US" dirty="0"/>
              <a:t> </a:t>
            </a:r>
            <a:r>
              <a:rPr lang="en-US" dirty="0" err="1"/>
              <a:t>diyebiliriz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Nesneye</a:t>
            </a:r>
            <a:r>
              <a:rPr lang="en-US" dirty="0"/>
              <a:t>  </a:t>
            </a:r>
            <a:r>
              <a:rPr lang="en-US" dirty="0" err="1"/>
              <a:t>yönelik</a:t>
            </a:r>
            <a:r>
              <a:rPr lang="en-US" dirty="0"/>
              <a:t> </a:t>
            </a:r>
            <a:r>
              <a:rPr lang="en-US" dirty="0" err="1"/>
              <a:t>programlamada</a:t>
            </a:r>
            <a:r>
              <a:rPr lang="en-US" dirty="0"/>
              <a:t> alt </a:t>
            </a:r>
            <a:r>
              <a:rPr lang="en-US" dirty="0" err="1"/>
              <a:t>sınıflar</a:t>
            </a:r>
            <a:r>
              <a:rPr lang="en-US" dirty="0"/>
              <a:t> concrete(</a:t>
            </a:r>
            <a:r>
              <a:rPr lang="en-US" dirty="0" err="1"/>
              <a:t>somut</a:t>
            </a:r>
            <a:r>
              <a:rPr lang="en-US" dirty="0"/>
              <a:t>) </a:t>
            </a:r>
            <a:r>
              <a:rPr lang="en-US" dirty="0" err="1"/>
              <a:t>sınıfları</a:t>
            </a:r>
            <a:r>
              <a:rPr lang="en-US" dirty="0"/>
              <a:t> </a:t>
            </a:r>
            <a:r>
              <a:rPr lang="en-US" dirty="0" err="1"/>
              <a:t>bilmek</a:t>
            </a:r>
            <a:r>
              <a:rPr lang="en-US" dirty="0"/>
              <a:t> </a:t>
            </a:r>
            <a:r>
              <a:rPr lang="en-US" dirty="0" err="1"/>
              <a:t>durumunda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 </a:t>
            </a:r>
            <a:r>
              <a:rPr lang="en-US" dirty="0" err="1"/>
              <a:t>Genellikle</a:t>
            </a:r>
            <a:r>
              <a:rPr lang="en-US" dirty="0"/>
              <a:t> abstraction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en-US" dirty="0" err="1"/>
              <a:t>esas</a:t>
            </a:r>
            <a:r>
              <a:rPr lang="en-US" dirty="0"/>
              <a:t> </a:t>
            </a:r>
            <a:r>
              <a:rPr lang="en-US" dirty="0" err="1"/>
              <a:t>sınıfları</a:t>
            </a:r>
            <a:r>
              <a:rPr lang="en-US" dirty="0"/>
              <a:t> </a:t>
            </a:r>
            <a:r>
              <a:rPr lang="en-US" dirty="0" err="1"/>
              <a:t>bilmeden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gerçekleştirirler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783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7EA7-EF66-462D-A670-10AF5506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Design Principles (SOLID)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6B998-B6D9-4EFF-855A-AE970A462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 -  </a:t>
            </a:r>
            <a:r>
              <a:rPr lang="en-US" sz="3200" b="1" dirty="0"/>
              <a:t>Single Responsibility Principle(S.R.P)</a:t>
            </a:r>
            <a:endParaRPr lang="en-US" sz="3200" dirty="0"/>
          </a:p>
          <a:p>
            <a:r>
              <a:rPr lang="en-US" sz="3200" dirty="0"/>
              <a:t>O -</a:t>
            </a:r>
            <a:r>
              <a:rPr lang="en-US" sz="3200" b="1" dirty="0"/>
              <a:t>  Open-Closed Principle</a:t>
            </a:r>
            <a:r>
              <a:rPr lang="en-US" sz="3200" dirty="0"/>
              <a:t> </a:t>
            </a:r>
          </a:p>
          <a:p>
            <a:r>
              <a:rPr lang="en-US" sz="3200" dirty="0"/>
              <a:t>L - </a:t>
            </a:r>
            <a:r>
              <a:rPr lang="en-US" sz="3200" b="1" dirty="0" err="1"/>
              <a:t>Liskov</a:t>
            </a:r>
            <a:r>
              <a:rPr lang="en-US" sz="3200" b="1" dirty="0"/>
              <a:t> Substitution Principle</a:t>
            </a:r>
            <a:endParaRPr lang="en-US" sz="3200" dirty="0"/>
          </a:p>
          <a:p>
            <a:r>
              <a:rPr lang="en-US" sz="3200" dirty="0"/>
              <a:t>I - </a:t>
            </a:r>
            <a:r>
              <a:rPr lang="en-US" sz="3200" b="1" dirty="0"/>
              <a:t> Interface Segregation Principle</a:t>
            </a:r>
            <a:endParaRPr lang="en-US" sz="3200" dirty="0"/>
          </a:p>
          <a:p>
            <a:r>
              <a:rPr lang="en-US" sz="3200" dirty="0"/>
              <a:t>D - </a:t>
            </a:r>
            <a:r>
              <a:rPr lang="en-US" sz="3200" b="1" dirty="0"/>
              <a:t>Dependency Inversion Principle</a:t>
            </a:r>
          </a:p>
        </p:txBody>
      </p:sp>
    </p:spTree>
    <p:extLst>
      <p:ext uri="{BB962C8B-B14F-4D97-AF65-F5344CB8AC3E}">
        <p14:creationId xmlns:p14="http://schemas.microsoft.com/office/powerpoint/2010/main" val="281637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93A3-5AFD-44E2-B89D-149FD55C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Single Responsibility Principle(S.R.P)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EE192-C381-467B-B62A-2EB9887B8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 class should have one, and only one, reason to change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445F9-B7B6-4E9E-9154-41562CA23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711" y="2773050"/>
            <a:ext cx="8158114" cy="322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9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8B50-5FDC-4FF2-A49D-F5D196C2B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Open-Closed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91CA6-1322-41FC-AA6E-B6A928920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for extension</a:t>
            </a:r>
          </a:p>
          <a:p>
            <a:r>
              <a:rPr lang="en-US" dirty="0"/>
              <a:t>Closed for modification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4F77F2-DAAC-4F08-A340-3E24F144A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00"/>
            <a:ext cx="12192000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473C-D8CE-429A-8908-52BFDBC5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Closed </a:t>
            </a:r>
            <a:r>
              <a:rPr lang="en-US" dirty="0" err="1"/>
              <a:t>Prinsible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3347B-295B-4DBD-994C-F8D9740CA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Mevcut</a:t>
            </a:r>
            <a:r>
              <a:rPr lang="en-US" dirty="0"/>
              <a:t> </a:t>
            </a:r>
            <a:r>
              <a:rPr lang="en-US" dirty="0" err="1"/>
              <a:t>fonksiyonları</a:t>
            </a:r>
            <a:r>
              <a:rPr lang="en-US" dirty="0"/>
              <a:t>, </a:t>
            </a:r>
            <a:r>
              <a:rPr lang="en-US" dirty="0" err="1"/>
              <a:t>sınıfları</a:t>
            </a:r>
            <a:r>
              <a:rPr lang="en-US" dirty="0"/>
              <a:t>, </a:t>
            </a:r>
            <a:r>
              <a:rPr lang="en-US" dirty="0" err="1"/>
              <a:t>modülleri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azından</a:t>
            </a:r>
            <a:r>
              <a:rPr lang="en-US" dirty="0"/>
              <a:t> </a:t>
            </a:r>
            <a:r>
              <a:rPr lang="en-US" dirty="0" err="1"/>
              <a:t>eskiden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- </a:t>
            </a:r>
            <a:r>
              <a:rPr lang="en-US" dirty="0" err="1"/>
              <a:t>değişmez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tutun</a:t>
            </a:r>
            <a:r>
              <a:rPr lang="en-US" dirty="0"/>
              <a:t>.</a:t>
            </a:r>
          </a:p>
          <a:p>
            <a:r>
              <a:rPr lang="en-US" dirty="0"/>
              <a:t>Var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metotları</a:t>
            </a:r>
            <a:r>
              <a:rPr lang="en-US" dirty="0"/>
              <a:t> composition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genişletebilirsiniz</a:t>
            </a:r>
            <a:r>
              <a:rPr lang="en-US" dirty="0"/>
              <a:t> (Inheritance(</a:t>
            </a:r>
            <a:r>
              <a:rPr lang="en-US" dirty="0" err="1"/>
              <a:t>miras</a:t>
            </a:r>
            <a:r>
              <a:rPr lang="en-US" dirty="0"/>
              <a:t>)??? )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metot</a:t>
            </a:r>
            <a:r>
              <a:rPr lang="en-US" dirty="0"/>
              <a:t> </a:t>
            </a:r>
            <a:r>
              <a:rPr lang="en-US" dirty="0" err="1"/>
              <a:t>isimleriyle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ekleyerek</a:t>
            </a:r>
            <a:r>
              <a:rPr lang="en-US" dirty="0"/>
              <a:t> </a:t>
            </a:r>
            <a:r>
              <a:rPr lang="en-US" dirty="0" err="1"/>
              <a:t>genişletebiliriz</a:t>
            </a:r>
            <a:r>
              <a:rPr lang="en-US" dirty="0"/>
              <a:t>. </a:t>
            </a:r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Plugins &amp; Middleware</a:t>
            </a:r>
          </a:p>
          <a:p>
            <a:r>
              <a:rPr lang="en-US" dirty="0"/>
              <a:t>Abstraction &amp; Interface</a:t>
            </a:r>
          </a:p>
        </p:txBody>
      </p:sp>
    </p:spTree>
    <p:extLst>
      <p:ext uri="{BB962C8B-B14F-4D97-AF65-F5344CB8AC3E}">
        <p14:creationId xmlns:p14="http://schemas.microsoft.com/office/powerpoint/2010/main" val="391649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AAAE-9DA7-47E6-8230-FCE65616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825" y="608619"/>
            <a:ext cx="10850350" cy="2820381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interface </a:t>
            </a:r>
            <a:r>
              <a:rPr lang="en-US" dirty="0" err="1"/>
              <a:t>ICache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bool write(string key, byte[] data);</a:t>
            </a:r>
          </a:p>
          <a:p>
            <a:pPr marL="0" indent="0">
              <a:buNone/>
            </a:pPr>
            <a:r>
              <a:rPr lang="en-US" dirty="0"/>
              <a:t>        byte[] read(string key);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21448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9C8240-2BB5-4865-A69B-711F0119B071}"/>
              </a:ext>
            </a:extLst>
          </p:cNvPr>
          <p:cNvSpPr txBox="1">
            <a:spLocks/>
          </p:cNvSpPr>
          <p:nvPr/>
        </p:nvSpPr>
        <p:spPr>
          <a:xfrm>
            <a:off x="0" y="94269"/>
            <a:ext cx="12192000" cy="4518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public class </a:t>
            </a:r>
            <a:r>
              <a:rPr lang="en-US" dirty="0" err="1"/>
              <a:t>RedisCache</a:t>
            </a:r>
            <a:r>
              <a:rPr lang="en-US" dirty="0"/>
              <a:t> : </a:t>
            </a:r>
            <a:r>
              <a:rPr lang="en-US" dirty="0" err="1"/>
              <a:t>ICache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public byte[] read(string key)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throw new </a:t>
            </a:r>
            <a:r>
              <a:rPr lang="en-US" dirty="0" err="1"/>
              <a:t>NotImplementedException</a:t>
            </a:r>
            <a:r>
              <a:rPr lang="en-US" dirty="0"/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public bool write(string key, byte[] data)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 throw new </a:t>
            </a:r>
            <a:r>
              <a:rPr lang="en-US" dirty="0" err="1"/>
              <a:t>NotImplementedException</a:t>
            </a:r>
            <a:r>
              <a:rPr lang="en-US" dirty="0"/>
              <a:t>();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3157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195352-5BA3-4085-B379-208615FCF550}"/>
              </a:ext>
            </a:extLst>
          </p:cNvPr>
          <p:cNvSpPr txBox="1">
            <a:spLocks/>
          </p:cNvSpPr>
          <p:nvPr/>
        </p:nvSpPr>
        <p:spPr>
          <a:xfrm>
            <a:off x="0" y="94269"/>
            <a:ext cx="12192000" cy="45189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public class </a:t>
            </a:r>
            <a:r>
              <a:rPr lang="en-US" dirty="0" err="1"/>
              <a:t>SQLServerCache</a:t>
            </a:r>
            <a:r>
              <a:rPr lang="en-US" dirty="0"/>
              <a:t> : </a:t>
            </a:r>
            <a:r>
              <a:rPr lang="en-US" dirty="0" err="1"/>
              <a:t>ICache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public byte[] read(string key)</a:t>
            </a:r>
          </a:p>
          <a:p>
            <a:pPr marL="0" indent="0">
              <a:buNone/>
            </a:pPr>
            <a:r>
              <a:rPr lang="en-US" dirty="0"/>
              <a:t>        {</a:t>
            </a:r>
          </a:p>
          <a:p>
            <a:pPr marL="0" indent="0">
              <a:buNone/>
            </a:pPr>
            <a:r>
              <a:rPr lang="en-US" dirty="0"/>
              <a:t>            throw new </a:t>
            </a:r>
            <a:r>
              <a:rPr lang="en-US" dirty="0" err="1"/>
              <a:t>NotImplementedException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public bool write(string key, byte[] data)</a:t>
            </a:r>
          </a:p>
          <a:p>
            <a:pPr marL="0" indent="0">
              <a:buNone/>
            </a:pPr>
            <a:r>
              <a:rPr lang="en-US" dirty="0"/>
              <a:t>        {</a:t>
            </a:r>
          </a:p>
          <a:p>
            <a:pPr marL="0" indent="0">
              <a:buNone/>
            </a:pPr>
            <a:r>
              <a:rPr lang="en-US" dirty="0"/>
              <a:t>            throw new </a:t>
            </a:r>
            <a:r>
              <a:rPr lang="en-US" dirty="0" err="1"/>
              <a:t>NotImplementedException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       }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204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4725A7-2C0C-44DA-910E-D103E416E744}"/>
              </a:ext>
            </a:extLst>
          </p:cNvPr>
          <p:cNvSpPr/>
          <p:nvPr/>
        </p:nvSpPr>
        <p:spPr>
          <a:xfrm>
            <a:off x="0" y="89385"/>
            <a:ext cx="12192000" cy="341632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r>
              <a:rPr lang="en-US" dirty="0"/>
              <a:t> public class </a:t>
            </a:r>
            <a:r>
              <a:rPr lang="en-US" dirty="0" err="1"/>
              <a:t>IMemoryCache</a:t>
            </a:r>
            <a:r>
              <a:rPr lang="en-US" dirty="0"/>
              <a:t> : </a:t>
            </a:r>
            <a:r>
              <a:rPr lang="en-US" dirty="0" err="1"/>
              <a:t>ICache</a:t>
            </a:r>
            <a:endParaRPr lang="en-US" dirty="0"/>
          </a:p>
          <a:p>
            <a:r>
              <a:rPr lang="en-US" dirty="0"/>
              <a:t>    {</a:t>
            </a:r>
          </a:p>
          <a:p>
            <a:r>
              <a:rPr lang="en-US" dirty="0"/>
              <a:t>        public byte[] read(string key)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throw new </a:t>
            </a:r>
            <a:r>
              <a:rPr lang="en-US" dirty="0" err="1"/>
              <a:t>NotImplementedException</a:t>
            </a:r>
            <a:r>
              <a:rPr lang="en-US" dirty="0"/>
              <a:t>();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public bool write(string key, byte[] data)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throw new </a:t>
            </a:r>
            <a:r>
              <a:rPr lang="en-US" dirty="0" err="1"/>
              <a:t>NotImplementedException</a:t>
            </a:r>
            <a:r>
              <a:rPr lang="en-US" dirty="0"/>
              <a:t>();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815476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87C2-BB04-4D12-BEB7-BDC2F93B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3470275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public class Program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public void Execute(</a:t>
            </a:r>
            <a:r>
              <a:rPr lang="en-US" dirty="0" err="1"/>
              <a:t>ICache</a:t>
            </a:r>
            <a:r>
              <a:rPr lang="en-US" dirty="0"/>
              <a:t> cache)</a:t>
            </a:r>
          </a:p>
          <a:p>
            <a:pPr marL="0" indent="0">
              <a:buNone/>
            </a:pPr>
            <a:r>
              <a:rPr lang="en-US" dirty="0"/>
              <a:t>        {</a:t>
            </a:r>
          </a:p>
          <a:p>
            <a:pPr marL="0" indent="0">
              <a:buNone/>
            </a:pPr>
            <a:r>
              <a:rPr lang="en-US" dirty="0"/>
              <a:t>            var data = </a:t>
            </a:r>
            <a:r>
              <a:rPr lang="en-US" dirty="0" err="1"/>
              <a:t>cache.read</a:t>
            </a:r>
            <a:r>
              <a:rPr lang="en-US" dirty="0"/>
              <a:t>("</a:t>
            </a:r>
            <a:r>
              <a:rPr lang="en-US" dirty="0" err="1"/>
              <a:t>mykey</a:t>
            </a:r>
            <a:r>
              <a:rPr lang="en-US" dirty="0"/>
              <a:t>");</a:t>
            </a:r>
          </a:p>
          <a:p>
            <a:pPr marL="0" indent="0">
              <a:buNone/>
            </a:pPr>
            <a:r>
              <a:rPr lang="en-US" dirty="0"/>
              <a:t>        }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16504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74DC5-84B9-4B74-A37C-26BAACB29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 dirty="0"/>
              <a:t>OOP </a:t>
            </a:r>
            <a:r>
              <a:rPr lang="en-US" dirty="0" err="1"/>
              <a:t>Nedir</a:t>
            </a:r>
            <a:r>
              <a:rPr lang="en-US" dirty="0"/>
              <a:t>?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4856BC77-B08E-4903-9506-B940F04638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76651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62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2314-9655-4DDC-8E4C-C61E9EBB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5" y="3745535"/>
            <a:ext cx="7770287" cy="24919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6000" b="1" dirty="0" err="1"/>
              <a:t>Liskov</a:t>
            </a:r>
            <a:r>
              <a:rPr lang="en-US" sz="6000" b="1" dirty="0"/>
              <a:t> Substitution Principle</a:t>
            </a:r>
            <a:br>
              <a:rPr lang="en-US" sz="6000" dirty="0"/>
            </a:br>
            <a:r>
              <a:rPr lang="en-US" sz="6000" dirty="0" err="1"/>
              <a:t>Penguen</a:t>
            </a:r>
            <a:r>
              <a:rPr lang="en-US" sz="6000" dirty="0"/>
              <a:t> </a:t>
            </a:r>
            <a:r>
              <a:rPr lang="en-US" sz="6000" dirty="0" err="1"/>
              <a:t>bir</a:t>
            </a:r>
            <a:r>
              <a:rPr lang="en-US" sz="6000" dirty="0"/>
              <a:t> </a:t>
            </a:r>
            <a:r>
              <a:rPr lang="en-US" sz="6000" dirty="0" err="1"/>
              <a:t>Kuş</a:t>
            </a:r>
            <a:r>
              <a:rPr lang="en-US" sz="6000" dirty="0"/>
              <a:t> </a:t>
            </a:r>
            <a:r>
              <a:rPr lang="en-US" sz="6000" dirty="0" err="1"/>
              <a:t>muş</a:t>
            </a:r>
            <a:r>
              <a:rPr lang="en-US" sz="6000" dirty="0"/>
              <a:t>?</a:t>
            </a:r>
          </a:p>
        </p:txBody>
      </p:sp>
      <p:pic>
        <p:nvPicPr>
          <p:cNvPr id="8" name="Picture 7" descr="A penguin standing in the water&#10;&#10;Description automatically generated">
            <a:extLst>
              <a:ext uri="{FF2B5EF4-FFF2-40B4-BE49-F238E27FC236}">
                <a16:creationId xmlns:a16="http://schemas.microsoft.com/office/drawing/2014/main" id="{807B7D5B-5CFE-4315-8679-38CC9D234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9" b="2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450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3A37-6316-43FE-9B8C-C386CF09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Liskov</a:t>
            </a:r>
            <a:r>
              <a:rPr lang="en-US" b="1" dirty="0"/>
              <a:t> Substitution Principle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geçme</a:t>
            </a:r>
            <a:r>
              <a:rPr lang="en-US" dirty="0"/>
              <a:t> </a:t>
            </a:r>
            <a:r>
              <a:rPr lang="en-US" dirty="0" err="1"/>
              <a:t>prensibi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B08DF-DBAF-4646-91CF-B8A7B343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</a:t>
            </a:r>
            <a:r>
              <a:rPr lang="en-US" dirty="0" err="1"/>
              <a:t>class’ları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geliştirenler</a:t>
            </a:r>
            <a:r>
              <a:rPr lang="en-US" dirty="0"/>
              <a:t>, </a:t>
            </a:r>
            <a:r>
              <a:rPr lang="en-US" dirty="0" err="1"/>
              <a:t>türetilmiş</a:t>
            </a:r>
            <a:r>
              <a:rPr lang="en-US" dirty="0"/>
              <a:t> </a:t>
            </a:r>
            <a:r>
              <a:rPr lang="en-US" dirty="0" err="1"/>
              <a:t>sınıfları</a:t>
            </a:r>
            <a:r>
              <a:rPr lang="en-US" dirty="0"/>
              <a:t> </a:t>
            </a:r>
            <a:r>
              <a:rPr lang="en-US" dirty="0" err="1"/>
              <a:t>bilmeden</a:t>
            </a:r>
            <a:r>
              <a:rPr lang="en-US" dirty="0"/>
              <a:t> de  </a:t>
            </a:r>
            <a:r>
              <a:rPr lang="en-US" dirty="0" err="1"/>
              <a:t>bütün</a:t>
            </a:r>
            <a:r>
              <a:rPr lang="en-US" dirty="0"/>
              <a:t> </a:t>
            </a:r>
            <a:r>
              <a:rPr lang="en-US" dirty="0" err="1"/>
              <a:t>özelliklerini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kullanabilmelidirler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Base Class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implemente</a:t>
            </a:r>
            <a:r>
              <a:rPr lang="en-US" dirty="0"/>
              <a:t> </a:t>
            </a:r>
            <a:r>
              <a:rPr lang="en-US" dirty="0" err="1"/>
              <a:t>ettiğim</a:t>
            </a:r>
            <a:r>
              <a:rPr lang="en-US" dirty="0"/>
              <a:t> </a:t>
            </a:r>
            <a:r>
              <a:rPr lang="en-US" dirty="0" err="1"/>
              <a:t>özellik</a:t>
            </a:r>
            <a:r>
              <a:rPr lang="en-US" dirty="0"/>
              <a:t> </a:t>
            </a:r>
            <a:r>
              <a:rPr lang="en-US" dirty="0" err="1"/>
              <a:t>türeyen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işine</a:t>
            </a:r>
            <a:r>
              <a:rPr lang="en-US" dirty="0"/>
              <a:t> </a:t>
            </a:r>
            <a:r>
              <a:rPr lang="en-US" dirty="0" err="1"/>
              <a:t>yaramalıdır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türetilen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kullanmayacağı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yanlış</a:t>
            </a:r>
            <a:r>
              <a:rPr lang="en-US" dirty="0"/>
              <a:t> </a:t>
            </a:r>
            <a:r>
              <a:rPr lang="en-US" dirty="0" err="1"/>
              <a:t>kullanacağı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özellik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türetme</a:t>
            </a:r>
            <a:r>
              <a:rPr lang="en-US" dirty="0"/>
              <a:t> </a:t>
            </a:r>
            <a:r>
              <a:rPr lang="en-US" dirty="0" err="1"/>
              <a:t>işleminde</a:t>
            </a:r>
            <a:r>
              <a:rPr lang="en-US" dirty="0"/>
              <a:t> </a:t>
            </a:r>
            <a:r>
              <a:rPr lang="en-US" dirty="0" err="1"/>
              <a:t>yanlış</a:t>
            </a:r>
            <a:r>
              <a:rPr lang="en-US" dirty="0"/>
              <a:t> </a:t>
            </a:r>
            <a:r>
              <a:rPr lang="en-US" dirty="0" err="1"/>
              <a:t>giden</a:t>
            </a:r>
            <a:r>
              <a:rPr lang="en-US" dirty="0"/>
              <a:t> </a:t>
            </a:r>
            <a:r>
              <a:rPr lang="en-US" dirty="0" err="1"/>
              <a:t>birşeyler</a:t>
            </a:r>
            <a:r>
              <a:rPr lang="en-US" dirty="0"/>
              <a:t> var </a:t>
            </a:r>
            <a:r>
              <a:rPr lang="en-US" dirty="0" err="1"/>
              <a:t>demektir</a:t>
            </a:r>
            <a:r>
              <a:rPr lang="en-US" dirty="0"/>
              <a:t>.</a:t>
            </a:r>
          </a:p>
          <a:p>
            <a:r>
              <a:rPr lang="en-US" dirty="0" err="1"/>
              <a:t>Kullanmayacağım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</a:t>
            </a:r>
            <a:r>
              <a:rPr lang="en-US" dirty="0" err="1"/>
              <a:t>görmemem</a:t>
            </a:r>
            <a:r>
              <a:rPr lang="en-US" dirty="0"/>
              <a:t> </a:t>
            </a:r>
            <a:r>
              <a:rPr lang="en-US" dirty="0" err="1"/>
              <a:t>gerekiyor</a:t>
            </a:r>
            <a:r>
              <a:rPr lang="en-US" dirty="0"/>
              <a:t>. </a:t>
            </a:r>
            <a:r>
              <a:rPr lang="en-US" dirty="0" err="1"/>
              <a:t>Gizlemem</a:t>
            </a:r>
            <a:r>
              <a:rPr lang="en-US" dirty="0"/>
              <a:t> </a:t>
            </a:r>
            <a:r>
              <a:rPr lang="en-US" dirty="0" err="1"/>
              <a:t>lazım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45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344A-A2E1-4173-A8E5-270061EA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/>
              <a:t>Interface Segregation Principle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21B4A1-E37B-4CA5-8130-D4C8A99E5D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9121" y="2489309"/>
            <a:ext cx="5120113" cy="3462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1800" dirty="0"/>
              <a:t>According to Robert Martin;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1800" dirty="0"/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“Clients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cs typeface="Calibri" panose="020F0502020204030204" pitchFamily="34" charset="0"/>
              </a:rPr>
              <a:t>should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</a:rPr>
              <a:t> not be forced to depend upon interfaces that they do not use.”</a:t>
            </a:r>
            <a:endParaRPr lang="en-US" altLang="en-US" sz="1800" dirty="0">
              <a:latin typeface="ForoSans-Ligh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ForoSans-Ligh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ForoSans-Light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b="1" dirty="0" err="1"/>
              <a:t>Nesneler</a:t>
            </a:r>
            <a:r>
              <a:rPr lang="en-US" b="1" dirty="0"/>
              <a:t>, </a:t>
            </a:r>
            <a:r>
              <a:rPr lang="en-US" b="1" dirty="0" err="1"/>
              <a:t>ihtiyaç</a:t>
            </a:r>
            <a:r>
              <a:rPr lang="en-US" b="1" dirty="0"/>
              <a:t> </a:t>
            </a:r>
            <a:r>
              <a:rPr lang="en-US" b="1" dirty="0" err="1"/>
              <a:t>duymadıkları</a:t>
            </a:r>
            <a:r>
              <a:rPr lang="en-US" b="1" dirty="0"/>
              <a:t> </a:t>
            </a:r>
            <a:r>
              <a:rPr lang="en-US" b="1" dirty="0" err="1"/>
              <a:t>metotların</a:t>
            </a:r>
            <a:r>
              <a:rPr lang="en-US" b="1" dirty="0"/>
              <a:t> </a:t>
            </a:r>
            <a:r>
              <a:rPr lang="en-US" b="1" dirty="0" err="1"/>
              <a:t>bulunduğu</a:t>
            </a:r>
            <a:r>
              <a:rPr lang="en-US" b="1" dirty="0"/>
              <a:t> </a:t>
            </a:r>
            <a:r>
              <a:rPr lang="en-US" b="1" dirty="0" err="1"/>
              <a:t>Interface’lere</a:t>
            </a:r>
            <a:r>
              <a:rPr lang="en-US" b="1" dirty="0"/>
              <a:t> </a:t>
            </a:r>
            <a:r>
              <a:rPr lang="en-US" b="1" dirty="0" err="1"/>
              <a:t>bağlı</a:t>
            </a:r>
            <a:r>
              <a:rPr lang="en-US" b="1" dirty="0"/>
              <a:t> </a:t>
            </a:r>
            <a:r>
              <a:rPr lang="en-US" b="1" dirty="0" err="1"/>
              <a:t>olmaya</a:t>
            </a:r>
            <a:r>
              <a:rPr lang="en-US" b="1" dirty="0"/>
              <a:t> </a:t>
            </a:r>
            <a:r>
              <a:rPr lang="en-US" b="1" dirty="0" err="1"/>
              <a:t>zorlanmamalıdır</a:t>
            </a:r>
            <a:endParaRPr lang="en-US" altLang="en-US" sz="1800" dirty="0">
              <a:latin typeface="ForoSans-Ligh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ForoSans-Ligh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ForoSans-Ligh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ForoSans-Ligh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1800" dirty="0">
              <a:latin typeface="ForoSans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687D8-D67E-446E-89F6-3B647CF06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120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9166-6776-4E37-82CD-08184980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Dependency Inversion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8799-CFC4-4DFB-B2F9-641841B00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542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Entities must depend on abstractions not on concretions. It states that the high level module must not depend on the low level module, but they should depend on abstractions.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public void Execute(Logger log)</a:t>
            </a:r>
          </a:p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{</a:t>
            </a:r>
          </a:p>
          <a:p>
            <a:pPr marL="0" indent="0">
              <a:buNone/>
            </a:pPr>
            <a:r>
              <a:rPr lang="en-US" sz="3200" dirty="0" err="1">
                <a:highlight>
                  <a:srgbClr val="FFFF00"/>
                </a:highlight>
              </a:rPr>
              <a:t>log.Write</a:t>
            </a:r>
            <a:r>
              <a:rPr lang="en-US" sz="3200" dirty="0">
                <a:highlight>
                  <a:srgbClr val="FFFF00"/>
                </a:highlight>
              </a:rPr>
              <a:t>(“Started”);</a:t>
            </a:r>
          </a:p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///// </a:t>
            </a:r>
            <a:r>
              <a:rPr lang="en-US" sz="3200" dirty="0" err="1">
                <a:highlight>
                  <a:srgbClr val="FFFF00"/>
                </a:highlight>
              </a:rPr>
              <a:t>İşlemler</a:t>
            </a:r>
            <a:r>
              <a:rPr lang="en-US" sz="3200" dirty="0">
                <a:highlight>
                  <a:srgbClr val="FFFF00"/>
                </a:highlight>
              </a:rPr>
              <a:t> </a:t>
            </a:r>
            <a:r>
              <a:rPr lang="en-US" sz="3200" dirty="0" err="1">
                <a:highlight>
                  <a:srgbClr val="FFFF00"/>
                </a:highlight>
              </a:rPr>
              <a:t>yapılıyor</a:t>
            </a:r>
            <a:r>
              <a:rPr lang="en-US" sz="3200" dirty="0">
                <a:highlight>
                  <a:srgbClr val="FFFF00"/>
                </a:highlight>
              </a:rPr>
              <a:t>….</a:t>
            </a:r>
          </a:p>
          <a:p>
            <a:pPr marL="0" indent="0">
              <a:buNone/>
            </a:pPr>
            <a:r>
              <a:rPr lang="en-US" sz="3200" dirty="0" err="1">
                <a:highlight>
                  <a:srgbClr val="FFFF00"/>
                </a:highlight>
              </a:rPr>
              <a:t>Log.Write</a:t>
            </a:r>
            <a:r>
              <a:rPr lang="en-US" sz="3200" dirty="0">
                <a:highlight>
                  <a:srgbClr val="FFFF00"/>
                </a:highlight>
              </a:rPr>
              <a:t>(“End”);</a:t>
            </a:r>
          </a:p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}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1101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4794B-E451-4DAA-BA31-8FDA64967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58" y="232495"/>
            <a:ext cx="10458253" cy="334969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public void Execute(</a:t>
            </a:r>
            <a:r>
              <a:rPr lang="en-US" dirty="0" err="1">
                <a:highlight>
                  <a:srgbClr val="FFFF00"/>
                </a:highlight>
              </a:rPr>
              <a:t>ILogger</a:t>
            </a:r>
            <a:r>
              <a:rPr lang="en-US" dirty="0">
                <a:highlight>
                  <a:srgbClr val="FFFF00"/>
                </a:highlight>
              </a:rPr>
              <a:t> log)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{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log.Write</a:t>
            </a:r>
            <a:r>
              <a:rPr lang="en-US" dirty="0">
                <a:highlight>
                  <a:srgbClr val="FFFF00"/>
                </a:highlight>
              </a:rPr>
              <a:t>(“Started”);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///// </a:t>
            </a:r>
            <a:r>
              <a:rPr lang="en-US" dirty="0" err="1">
                <a:highlight>
                  <a:srgbClr val="FFFF00"/>
                </a:highlight>
              </a:rPr>
              <a:t>İşlemler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yapılıyor</a:t>
            </a:r>
            <a:r>
              <a:rPr lang="en-US" dirty="0">
                <a:highlight>
                  <a:srgbClr val="FFFF00"/>
                </a:highlight>
              </a:rPr>
              <a:t>….</a:t>
            </a:r>
          </a:p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Log.Write</a:t>
            </a:r>
            <a:r>
              <a:rPr lang="en-US" dirty="0">
                <a:highlight>
                  <a:srgbClr val="FFFF00"/>
                </a:highlight>
              </a:rPr>
              <a:t>(“End”);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653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7ABC1FD-5257-4FF5-9A1C-5F732154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29474-2C2A-40DB-A832-A5216FDA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Eric Gamma, Richard Helm, Ralph Johnson ve John Vlissides 1995’te “Design Patterns : Elements of Reusable Object – Oriented Software” kitabını çıkardılar. Bu dörtlü ayrıca </a:t>
            </a:r>
            <a:r>
              <a:rPr lang="en-US" sz="2400" b="1">
                <a:solidFill>
                  <a:srgbClr val="000000"/>
                </a:solidFill>
              </a:rPr>
              <a:t>“Gang of Four”</a:t>
            </a:r>
            <a:r>
              <a:rPr lang="en-US" sz="2400">
                <a:solidFill>
                  <a:srgbClr val="000000"/>
                </a:solidFill>
              </a:rPr>
              <a:t> olarak da bilinir.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23 </a:t>
            </a:r>
            <a:r>
              <a:rPr lang="en-US" sz="2400">
                <a:solidFill>
                  <a:srgbClr val="000000"/>
                </a:solidFill>
              </a:rPr>
              <a:t>adet</a:t>
            </a:r>
            <a:r>
              <a:rPr lang="en-US" sz="2400" dirty="0">
                <a:solidFill>
                  <a:srgbClr val="000000"/>
                </a:solidFill>
              </a:rPr>
              <a:t> design pattern </a:t>
            </a:r>
            <a:r>
              <a:rPr lang="en-US" sz="2400">
                <a:solidFill>
                  <a:srgbClr val="000000"/>
                </a:solidFill>
              </a:rPr>
              <a:t>örneğine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kitapta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yer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verdiler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040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22637-D764-48C2-B839-0F8BE67F7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7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Design Patterns(Tasarım Kalıpları)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3B587-FF71-47DA-B4C2-1FA2D3AD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Nesneye yönelik programlamada</a:t>
            </a:r>
          </a:p>
          <a:p>
            <a:pPr marL="0"/>
            <a:endParaRPr lang="en-US" sz="2200"/>
          </a:p>
          <a:p>
            <a:r>
              <a:rPr lang="en-US" sz="2200"/>
              <a:t>Yazılım tasarımında daha önce denenmiş ve bir problem çeşidini verimli bir şekilde çözdüğüne emin olunan yöntem veya yöntemlerdir.</a:t>
            </a:r>
          </a:p>
          <a:p>
            <a:endParaRPr lang="en-US" sz="2200"/>
          </a:p>
          <a:p>
            <a:r>
              <a:rPr lang="en-US" sz="2200"/>
              <a:t>Çok farklı problemler olduğu için bu problemlere karşı defalarca kullanılan ve çalıştığına emin olunan farklı farklı tasarım kalıpları geliştirilmiştir.</a:t>
            </a:r>
          </a:p>
          <a:p>
            <a:endParaRPr lang="en-US" sz="2200"/>
          </a:p>
          <a:p>
            <a:r>
              <a:rPr lang="en-US" sz="2200"/>
              <a:t>Aynı kalıbı kullanan başka bir yazılım projeside aynı problemi çözmüş ise ilgili kalıp işini yapmış ve varlığını kanıtlamış demektir.</a:t>
            </a:r>
          </a:p>
          <a:p>
            <a:endParaRPr lang="en-US" sz="2200"/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618722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FA2B4-451B-48C4-874C-196E0D76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Pattern &amp; Anti-Pattern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9A4EABAC-9268-4179-8242-E5F8619B7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BDE86-04AE-48A8-A48F-2CF3F9B6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Anti-Pattern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2CE1CF9-A66B-4DC9-A6B3-1976D2F74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852520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098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37E50-8F52-47EE-B5EF-F8FDF55A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Örnekler: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C251480-8E72-43AF-92D6-A9E9882317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1779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88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2A9A2-7D2E-4970-91C9-E7340B45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OOP </a:t>
            </a:r>
            <a:r>
              <a:rPr lang="en-US" dirty="0" err="1">
                <a:solidFill>
                  <a:schemeClr val="tx1"/>
                </a:solidFill>
              </a:rPr>
              <a:t>Nedir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4" name="New video">
            <a:hlinkClick r:id="" action="ppaction://media"/>
            <a:extLst>
              <a:ext uri="{FF2B5EF4-FFF2-40B4-BE49-F238E27FC236}">
                <a16:creationId xmlns:a16="http://schemas.microsoft.com/office/drawing/2014/main" id="{6953B9B6-532B-49B9-941C-156C59EE26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327419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D83BD-BA88-4B52-B417-307E7111F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G.O.F  kitapta tasarım kalıplarını 3 kategoride toplamışlardır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A31E40C-A665-4E5F-A2FF-A323784E2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Creational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</a:t>
            </a:r>
            <a:r>
              <a:rPr lang="en-US" sz="2400" dirty="0" err="1"/>
              <a:t>Nesneleri</a:t>
            </a:r>
            <a:r>
              <a:rPr lang="en-US" sz="2400" dirty="0"/>
              <a:t> </a:t>
            </a:r>
            <a:r>
              <a:rPr lang="en-US" sz="2400" dirty="0" err="1"/>
              <a:t>yaratmakta</a:t>
            </a:r>
            <a:r>
              <a:rPr lang="en-US" sz="2400" dirty="0"/>
              <a:t> </a:t>
            </a:r>
            <a:r>
              <a:rPr lang="en-US" sz="2400" dirty="0" err="1"/>
              <a:t>kullanılan</a:t>
            </a:r>
            <a:r>
              <a:rPr lang="en-US" sz="2400" dirty="0"/>
              <a:t> 5 </a:t>
            </a:r>
            <a:r>
              <a:rPr lang="en-US" sz="2400" dirty="0" err="1"/>
              <a:t>adet</a:t>
            </a:r>
            <a:r>
              <a:rPr lang="en-US" sz="2400" dirty="0"/>
              <a:t> </a:t>
            </a:r>
            <a:r>
              <a:rPr lang="en-US" sz="2400" dirty="0" err="1"/>
              <a:t>tasarım</a:t>
            </a:r>
            <a:r>
              <a:rPr lang="en-US" sz="2400" dirty="0"/>
              <a:t> </a:t>
            </a:r>
            <a:r>
              <a:rPr lang="en-US" sz="2400" dirty="0" err="1"/>
              <a:t>kalıbı</a:t>
            </a:r>
            <a:endParaRPr lang="en-US" sz="2400" dirty="0"/>
          </a:p>
          <a:p>
            <a:r>
              <a:rPr lang="en-US" sz="2400" b="1" dirty="0"/>
              <a:t>Structural</a:t>
            </a:r>
          </a:p>
          <a:p>
            <a:pPr marL="0" indent="0">
              <a:buNone/>
            </a:pPr>
            <a:r>
              <a:rPr lang="en-US" sz="2400" dirty="0" err="1"/>
              <a:t>Nesneler</a:t>
            </a:r>
            <a:r>
              <a:rPr lang="en-US" sz="2400" dirty="0"/>
              <a:t> </a:t>
            </a:r>
            <a:r>
              <a:rPr lang="en-US" sz="2400" dirty="0" err="1"/>
              <a:t>arasındaki</a:t>
            </a:r>
            <a:r>
              <a:rPr lang="en-US" sz="2400" dirty="0"/>
              <a:t> </a:t>
            </a:r>
            <a:r>
              <a:rPr lang="en-US" sz="2400" dirty="0" err="1"/>
              <a:t>yapıları</a:t>
            </a:r>
            <a:r>
              <a:rPr lang="en-US" sz="2400" dirty="0"/>
              <a:t> </a:t>
            </a:r>
            <a:r>
              <a:rPr lang="en-US" sz="2400" dirty="0" err="1"/>
              <a:t>ifade</a:t>
            </a:r>
            <a:r>
              <a:rPr lang="en-US" sz="2400" dirty="0"/>
              <a:t> </a:t>
            </a:r>
            <a:r>
              <a:rPr lang="en-US" sz="2400" dirty="0" err="1"/>
              <a:t>eden</a:t>
            </a:r>
            <a:r>
              <a:rPr lang="en-US" sz="2400" dirty="0"/>
              <a:t> </a:t>
            </a:r>
            <a:r>
              <a:rPr lang="en-US" sz="2400" dirty="0" err="1"/>
              <a:t>ilişkilerden</a:t>
            </a:r>
            <a:r>
              <a:rPr lang="en-US" sz="2400" dirty="0"/>
              <a:t> 7 </a:t>
            </a:r>
            <a:r>
              <a:rPr lang="en-US" sz="2400" dirty="0" err="1"/>
              <a:t>adet</a:t>
            </a:r>
            <a:r>
              <a:rPr lang="en-US" sz="2400" dirty="0"/>
              <a:t> </a:t>
            </a:r>
            <a:r>
              <a:rPr lang="en-US" sz="2400" dirty="0" err="1"/>
              <a:t>tasarım</a:t>
            </a:r>
            <a:r>
              <a:rPr lang="en-US" sz="2400" dirty="0"/>
              <a:t> </a:t>
            </a:r>
            <a:r>
              <a:rPr lang="en-US" sz="2400" dirty="0" err="1"/>
              <a:t>kalıbı</a:t>
            </a:r>
            <a:endParaRPr lang="en-US" sz="2400" dirty="0"/>
          </a:p>
          <a:p>
            <a:r>
              <a:rPr lang="en-US" sz="2400" b="1" dirty="0"/>
              <a:t>Behavioral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Nesnelerin</a:t>
            </a:r>
            <a:r>
              <a:rPr lang="en-US" sz="2400" dirty="0"/>
              <a:t> </a:t>
            </a:r>
            <a:r>
              <a:rPr lang="en-US" sz="2400" dirty="0" err="1"/>
              <a:t>çalışma</a:t>
            </a:r>
            <a:r>
              <a:rPr lang="en-US" sz="2400" dirty="0"/>
              <a:t> </a:t>
            </a:r>
            <a:r>
              <a:rPr lang="en-US" sz="2400" dirty="0" err="1"/>
              <a:t>zamanına</a:t>
            </a:r>
            <a:r>
              <a:rPr lang="en-US" sz="2400" dirty="0"/>
              <a:t> </a:t>
            </a:r>
            <a:r>
              <a:rPr lang="en-US" sz="2400" dirty="0" err="1"/>
              <a:t>ait</a:t>
            </a:r>
            <a:r>
              <a:rPr lang="en-US" sz="2400" dirty="0"/>
              <a:t> </a:t>
            </a:r>
            <a:r>
              <a:rPr lang="en-US" sz="2400" dirty="0" err="1"/>
              <a:t>davranışlarını</a:t>
            </a:r>
            <a:r>
              <a:rPr lang="en-US" sz="2400" dirty="0"/>
              <a:t> </a:t>
            </a:r>
            <a:r>
              <a:rPr lang="en-US" sz="2400" dirty="0" err="1"/>
              <a:t>değiştirmek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oluşturulan</a:t>
            </a:r>
            <a:r>
              <a:rPr lang="en-US" sz="2400" dirty="0"/>
              <a:t> </a:t>
            </a:r>
            <a:r>
              <a:rPr lang="en-US" sz="2400" dirty="0" err="1"/>
              <a:t>tasarımlardan</a:t>
            </a:r>
            <a:r>
              <a:rPr lang="en-US" sz="2400" dirty="0"/>
              <a:t> 11 </a:t>
            </a:r>
            <a:r>
              <a:rPr lang="en-US" sz="2400" dirty="0" err="1"/>
              <a:t>adet</a:t>
            </a:r>
            <a:r>
              <a:rPr lang="en-US" sz="2400" dirty="0"/>
              <a:t> </a:t>
            </a:r>
            <a:r>
              <a:rPr lang="en-US" sz="2400" dirty="0" err="1"/>
              <a:t>tasarım</a:t>
            </a:r>
            <a:r>
              <a:rPr lang="en-US" sz="2400" dirty="0"/>
              <a:t> </a:t>
            </a:r>
            <a:r>
              <a:rPr lang="en-US" sz="2400" dirty="0" err="1"/>
              <a:t>kalıbı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6356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2BE3-31ED-4DAB-9DC9-92560D3B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Creational </a:t>
            </a:r>
            <a:r>
              <a:rPr lang="en-US" b="1" dirty="0" err="1"/>
              <a:t>Kalıplar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91101-446D-405F-A02C-5BCCDF13B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282"/>
            <a:ext cx="10515600" cy="4839126"/>
          </a:xfrm>
        </p:spPr>
        <p:txBody>
          <a:bodyPr>
            <a:normAutofit/>
          </a:bodyPr>
          <a:lstStyle/>
          <a:p>
            <a:r>
              <a:rPr lang="en-US" dirty="0"/>
              <a:t>Factory Method</a:t>
            </a:r>
          </a:p>
          <a:p>
            <a:endParaRPr lang="en-US" dirty="0"/>
          </a:p>
          <a:p>
            <a:r>
              <a:rPr lang="en-US" dirty="0"/>
              <a:t>Abstract Factory</a:t>
            </a:r>
          </a:p>
          <a:p>
            <a:endParaRPr lang="en-US" dirty="0"/>
          </a:p>
          <a:p>
            <a:r>
              <a:rPr lang="en-US" dirty="0"/>
              <a:t>Singleton</a:t>
            </a:r>
          </a:p>
          <a:p>
            <a:endParaRPr lang="en-US" dirty="0"/>
          </a:p>
          <a:p>
            <a:r>
              <a:rPr lang="en-US" dirty="0"/>
              <a:t>Builder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269405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D4E2-B546-4987-8202-24B5230A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418B1-BF40-423D-A453-F798D1581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</a:t>
            </a:r>
          </a:p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    Subclasses can redefine which class to instantiate</a:t>
            </a:r>
          </a:p>
          <a:p>
            <a:pPr marL="0" indent="0">
              <a:buNone/>
            </a:pPr>
            <a:r>
              <a:rPr lang="en-US" dirty="0"/>
              <a:t>Ne </a:t>
            </a:r>
            <a:r>
              <a:rPr lang="en-US" dirty="0" err="1"/>
              <a:t>demek</a:t>
            </a:r>
            <a:r>
              <a:rPr lang="en-US" dirty="0"/>
              <a:t>, alt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kullandığı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çalışan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contracta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versiyonuna</a:t>
            </a:r>
            <a:r>
              <a:rPr lang="en-US" dirty="0"/>
              <a:t> </a:t>
            </a:r>
            <a:r>
              <a:rPr lang="en-US" dirty="0" err="1"/>
              <a:t>ihtiyacı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Bu </a:t>
            </a:r>
            <a:r>
              <a:rPr lang="en-US" dirty="0" err="1"/>
              <a:t>durumda</a:t>
            </a:r>
            <a:r>
              <a:rPr lang="en-US" dirty="0"/>
              <a:t> </a:t>
            </a:r>
            <a:r>
              <a:rPr lang="en-US" dirty="0" err="1"/>
              <a:t>yaratma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seçilecek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OOP </a:t>
            </a:r>
            <a:r>
              <a:rPr lang="en-US" dirty="0" err="1"/>
              <a:t>uyarınca</a:t>
            </a:r>
            <a:r>
              <a:rPr lang="en-US" dirty="0"/>
              <a:t> alt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olmamalıdır</a:t>
            </a:r>
            <a:r>
              <a:rPr lang="en-US" dirty="0"/>
              <a:t>,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verici</a:t>
            </a:r>
            <a:r>
              <a:rPr lang="en-US" dirty="0"/>
              <a:t> </a:t>
            </a:r>
            <a:r>
              <a:rPr lang="en-US" dirty="0" err="1"/>
              <a:t>taraf</a:t>
            </a:r>
            <a:r>
              <a:rPr lang="en-US" dirty="0"/>
              <a:t> alt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Çözüm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Factory method pattern 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sınıfların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sarmalar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şartlarda</a:t>
            </a:r>
            <a:r>
              <a:rPr lang="en-US" dirty="0"/>
              <a:t> </a:t>
            </a:r>
            <a:r>
              <a:rPr lang="en-US" dirty="0" err="1"/>
              <a:t>oluşması</a:t>
            </a:r>
            <a:r>
              <a:rPr lang="en-US" dirty="0"/>
              <a:t> </a:t>
            </a:r>
            <a:r>
              <a:rPr lang="en-US" dirty="0" err="1"/>
              <a:t>gerektiği</a:t>
            </a:r>
            <a:r>
              <a:rPr lang="en-US" dirty="0"/>
              <a:t> </a:t>
            </a:r>
            <a:r>
              <a:rPr lang="en-US" dirty="0" err="1"/>
              <a:t>bilgisini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örneğini</a:t>
            </a:r>
            <a:r>
              <a:rPr lang="en-US" dirty="0"/>
              <a:t> </a:t>
            </a:r>
            <a:r>
              <a:rPr lang="en-US" dirty="0" err="1"/>
              <a:t>kullanan</a:t>
            </a:r>
            <a:r>
              <a:rPr lang="en-US" dirty="0"/>
              <a:t> </a:t>
            </a:r>
            <a:r>
              <a:rPr lang="en-US" dirty="0" err="1"/>
              <a:t>sınıflara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151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4EA6-BF00-443D-87F9-B8CBBF665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483"/>
            <a:ext cx="10515600" cy="1325563"/>
          </a:xfrm>
        </p:spPr>
        <p:txBody>
          <a:bodyPr/>
          <a:lstStyle/>
          <a:p>
            <a:r>
              <a:rPr lang="en-US" dirty="0"/>
              <a:t>Abstract Factory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882A46-4D9C-417F-BFB2-50AC3E9B7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948" y="1690688"/>
            <a:ext cx="10817852" cy="444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13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73AF-4775-488B-AACA-12AE393D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Factory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079-35A4-40A3-BB73-1575F0335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540"/>
            <a:ext cx="10515600" cy="4351338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pPr marL="0" indent="0">
              <a:buNone/>
            </a:pPr>
            <a:r>
              <a:rPr lang="en-US" dirty="0"/>
              <a:t>  - Alt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kullandığı</a:t>
            </a:r>
            <a:r>
              <a:rPr lang="en-US" dirty="0"/>
              <a:t> </a:t>
            </a:r>
            <a:r>
              <a:rPr lang="en-US" dirty="0" err="1"/>
              <a:t>nesnelerin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o </a:t>
            </a:r>
            <a:r>
              <a:rPr lang="en-US" dirty="0" err="1"/>
              <a:t>nesnelerin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duyduğu</a:t>
            </a:r>
            <a:r>
              <a:rPr lang="en-US" dirty="0"/>
              <a:t> </a:t>
            </a:r>
            <a:r>
              <a:rPr lang="en-US" dirty="0" err="1"/>
              <a:t>nesnelerin</a:t>
            </a:r>
            <a:r>
              <a:rPr lang="en-US" dirty="0"/>
              <a:t> </a:t>
            </a:r>
            <a:r>
              <a:rPr lang="en-US" dirty="0" err="1"/>
              <a:t>yaratılmasından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Bir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ailesini</a:t>
            </a:r>
            <a:r>
              <a:rPr lang="en-US" dirty="0"/>
              <a:t> </a:t>
            </a:r>
            <a:r>
              <a:rPr lang="en-US" dirty="0" err="1"/>
              <a:t>kullanan</a:t>
            </a:r>
            <a:r>
              <a:rPr lang="en-US" dirty="0"/>
              <a:t> </a:t>
            </a:r>
            <a:r>
              <a:rPr lang="en-US" dirty="0" err="1"/>
              <a:t>yapıya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ailesini</a:t>
            </a:r>
            <a:r>
              <a:rPr lang="en-US" dirty="0"/>
              <a:t> </a:t>
            </a:r>
            <a:r>
              <a:rPr lang="en-US" dirty="0" err="1"/>
              <a:t>uyarlayan</a:t>
            </a:r>
            <a:r>
              <a:rPr lang="en-US" dirty="0"/>
              <a:t> 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ailesi</a:t>
            </a:r>
            <a:r>
              <a:rPr lang="en-US" dirty="0"/>
              <a:t> </a:t>
            </a:r>
            <a:r>
              <a:rPr lang="en-US" dirty="0" err="1"/>
              <a:t>verdiğimde</a:t>
            </a:r>
            <a:r>
              <a:rPr lang="en-US" dirty="0"/>
              <a:t> </a:t>
            </a:r>
            <a:r>
              <a:rPr lang="en-US" dirty="0" err="1"/>
              <a:t>değişiklik</a:t>
            </a:r>
            <a:r>
              <a:rPr lang="en-US" dirty="0"/>
              <a:t> </a:t>
            </a:r>
            <a:r>
              <a:rPr lang="en-US" dirty="0" err="1"/>
              <a:t>yapmama</a:t>
            </a:r>
            <a:r>
              <a:rPr lang="en-US" dirty="0"/>
              <a:t> </a:t>
            </a:r>
            <a:r>
              <a:rPr lang="en-US" dirty="0" err="1"/>
              <a:t>gerek</a:t>
            </a:r>
            <a:r>
              <a:rPr lang="en-US" dirty="0"/>
              <a:t> </a:t>
            </a:r>
            <a:r>
              <a:rPr lang="en-US" dirty="0" err="1"/>
              <a:t>olmadan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çalışmasını</a:t>
            </a:r>
            <a:r>
              <a:rPr lang="en-US" dirty="0"/>
              <a:t> </a:t>
            </a:r>
            <a:r>
              <a:rPr lang="en-US" dirty="0" err="1"/>
              <a:t>beklerim</a:t>
            </a:r>
            <a:r>
              <a:rPr lang="en-US" dirty="0"/>
              <a:t>. (OCP, Plugin)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Factory of factory</a:t>
            </a:r>
          </a:p>
        </p:txBody>
      </p:sp>
    </p:spTree>
    <p:extLst>
      <p:ext uri="{BB962C8B-B14F-4D97-AF65-F5344CB8AC3E}">
        <p14:creationId xmlns:p14="http://schemas.microsoft.com/office/powerpoint/2010/main" val="3555867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D3C71-3CC1-42BA-A772-643097D3F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9F9E0-2DDF-42B4-82B4-BD671F6DD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marL="0" indent="0">
              <a:buNone/>
            </a:pPr>
            <a:r>
              <a:rPr lang="en-US" dirty="0"/>
              <a:t>   – How can be ensured that a class has only one instance? </a:t>
            </a:r>
          </a:p>
          <a:p>
            <a:pPr marL="0" indent="0">
              <a:buNone/>
            </a:pPr>
            <a:r>
              <a:rPr lang="en-US" dirty="0"/>
              <a:t>   – How can the instance of a class be accessed globally?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Çözüm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–  Singleton Pattern</a:t>
            </a:r>
          </a:p>
        </p:txBody>
      </p:sp>
    </p:spTree>
    <p:extLst>
      <p:ext uri="{BB962C8B-B14F-4D97-AF65-F5344CB8AC3E}">
        <p14:creationId xmlns:p14="http://schemas.microsoft.com/office/powerpoint/2010/main" val="2960646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F793-94C0-4CCF-84DC-8068102F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–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durumlarda</a:t>
            </a:r>
            <a:r>
              <a:rPr lang="en-US" dirty="0"/>
              <a:t> </a:t>
            </a:r>
            <a:r>
              <a:rPr lang="en-US" dirty="0" err="1"/>
              <a:t>kullanabiliriz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1A649-2A0C-44FF-BA1E-7B0130DF8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tutan</a:t>
            </a:r>
            <a:r>
              <a:rPr lang="en-US" dirty="0"/>
              <a:t> </a:t>
            </a:r>
            <a:r>
              <a:rPr lang="en-US" dirty="0" err="1"/>
              <a:t>sınıflar</a:t>
            </a:r>
            <a:r>
              <a:rPr lang="en-US" dirty="0"/>
              <a:t> (resource vs…)</a:t>
            </a:r>
          </a:p>
          <a:p>
            <a:r>
              <a:rPr lang="en-US" dirty="0" err="1"/>
              <a:t>Oluşturulması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hazırlanması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süren</a:t>
            </a:r>
            <a:r>
              <a:rPr lang="en-US" dirty="0"/>
              <a:t> </a:t>
            </a:r>
            <a:r>
              <a:rPr lang="en-US" dirty="0" err="1"/>
              <a:t>sınıflar</a:t>
            </a:r>
            <a:endParaRPr lang="en-US" dirty="0"/>
          </a:p>
          <a:p>
            <a:r>
              <a:rPr lang="en-US" dirty="0"/>
              <a:t>Bir </a:t>
            </a:r>
            <a:r>
              <a:rPr lang="en-US" dirty="0" err="1"/>
              <a:t>kaynağı</a:t>
            </a:r>
            <a:r>
              <a:rPr lang="en-US" dirty="0"/>
              <a:t> </a:t>
            </a:r>
            <a:r>
              <a:rPr lang="en-US" dirty="0" err="1"/>
              <a:t>kullanan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erişimin</a:t>
            </a:r>
            <a:r>
              <a:rPr lang="en-US" dirty="0"/>
              <a:t> </a:t>
            </a:r>
            <a:r>
              <a:rPr lang="en-US" dirty="0" err="1"/>
              <a:t>olmamasının</a:t>
            </a:r>
            <a:r>
              <a:rPr lang="en-US" dirty="0"/>
              <a:t> </a:t>
            </a:r>
            <a:r>
              <a:rPr lang="en-US" dirty="0" err="1"/>
              <a:t>istendiği</a:t>
            </a:r>
            <a:r>
              <a:rPr lang="en-US" dirty="0"/>
              <a:t> </a:t>
            </a:r>
            <a:r>
              <a:rPr lang="en-US" dirty="0" err="1"/>
              <a:t>durumlarda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69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D25B-AEA2-41CC-AD90-E0E06996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Singleton – </a:t>
            </a:r>
            <a:r>
              <a:rPr lang="en-US" dirty="0" err="1"/>
              <a:t>Nelere</a:t>
            </a:r>
            <a:r>
              <a:rPr lang="en-US" dirty="0"/>
              <a:t> </a:t>
            </a:r>
            <a:r>
              <a:rPr lang="en-US" dirty="0" err="1"/>
              <a:t>dikkat</a:t>
            </a:r>
            <a:r>
              <a:rPr lang="en-US" dirty="0"/>
              <a:t> </a:t>
            </a:r>
            <a:r>
              <a:rPr lang="en-US" dirty="0" err="1"/>
              <a:t>etmeliyiz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552B5-D10D-4815-A28E-3E342C862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Oluşturulan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yerden</a:t>
            </a:r>
            <a:r>
              <a:rPr lang="en-US" dirty="0"/>
              <a:t>, global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yerden</a:t>
            </a:r>
            <a:r>
              <a:rPr lang="en-US" dirty="0"/>
              <a:t> </a:t>
            </a:r>
            <a:r>
              <a:rPr lang="en-US" dirty="0" err="1"/>
              <a:t>erişildiğine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olmalıyız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instance </a:t>
            </a:r>
            <a:r>
              <a:rPr lang="en-US" dirty="0" err="1"/>
              <a:t>olmalıdır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instance </a:t>
            </a:r>
            <a:r>
              <a:rPr lang="en-US" dirty="0" err="1"/>
              <a:t>oluşturulmasının</a:t>
            </a:r>
            <a:r>
              <a:rPr lang="en-US" dirty="0"/>
              <a:t> </a:t>
            </a:r>
            <a:r>
              <a:rPr lang="en-US" dirty="0" err="1"/>
              <a:t>önüne</a:t>
            </a:r>
            <a:r>
              <a:rPr lang="en-US" dirty="0"/>
              <a:t> </a:t>
            </a:r>
            <a:r>
              <a:rPr lang="en-US" dirty="0" err="1"/>
              <a:t>geçmeliyiz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Multi thread </a:t>
            </a:r>
            <a:r>
              <a:rPr lang="en-US" dirty="0" err="1"/>
              <a:t>uygulamalarda</a:t>
            </a:r>
            <a:r>
              <a:rPr lang="en-US" dirty="0"/>
              <a:t> singleton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oluşturulurken</a:t>
            </a:r>
            <a:r>
              <a:rPr lang="en-US" dirty="0"/>
              <a:t> </a:t>
            </a:r>
            <a:r>
              <a:rPr lang="en-US" dirty="0" err="1"/>
              <a:t>oluşturulma</a:t>
            </a:r>
            <a:r>
              <a:rPr lang="en-US" dirty="0"/>
              <a:t> </a:t>
            </a:r>
            <a:r>
              <a:rPr lang="en-US" dirty="0" err="1"/>
              <a:t>aşamasının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kez</a:t>
            </a:r>
            <a:r>
              <a:rPr lang="en-US" dirty="0"/>
              <a:t> </a:t>
            </a:r>
            <a:r>
              <a:rPr lang="en-US" dirty="0" err="1"/>
              <a:t>olduğundan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olmalıyız</a:t>
            </a:r>
            <a:r>
              <a:rPr lang="en-US" dirty="0"/>
              <a:t>. (</a:t>
            </a:r>
            <a:r>
              <a:rPr lang="en-US" dirty="0" err="1"/>
              <a:t>sycronized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650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BB1B4-FBBA-415F-8040-A087D834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D9597-EFA8-421A-881A-A1468F80E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381"/>
            <a:ext cx="10515600" cy="4351338"/>
          </a:xfrm>
        </p:spPr>
        <p:txBody>
          <a:bodyPr/>
          <a:lstStyle/>
          <a:p>
            <a:r>
              <a:rPr lang="en-US" dirty="0"/>
              <a:t>Problem</a:t>
            </a:r>
          </a:p>
          <a:p>
            <a:pPr>
              <a:buFontTx/>
              <a:buChar char="-"/>
            </a:pPr>
            <a:r>
              <a:rPr lang="en-US" dirty="0" err="1"/>
              <a:t>Kısaca</a:t>
            </a:r>
            <a:r>
              <a:rPr lang="en-US" dirty="0"/>
              <a:t> </a:t>
            </a:r>
            <a:r>
              <a:rPr lang="en-US" dirty="0" err="1"/>
              <a:t>ihtiyacım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Karmaşık(Complex)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</a:t>
            </a:r>
            <a:r>
              <a:rPr lang="en-US" dirty="0" err="1"/>
              <a:t>parçası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özelliği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nesneyi</a:t>
            </a:r>
            <a:r>
              <a:rPr lang="en-US" dirty="0"/>
              <a:t> alt </a:t>
            </a:r>
            <a:r>
              <a:rPr lang="en-US" dirty="0" err="1"/>
              <a:t>sınıftan</a:t>
            </a:r>
            <a:r>
              <a:rPr lang="en-US" dirty="0"/>
              <a:t> </a:t>
            </a:r>
            <a:r>
              <a:rPr lang="en-US" dirty="0" err="1"/>
              <a:t>kullanırken</a:t>
            </a:r>
            <a:r>
              <a:rPr lang="en-US" dirty="0"/>
              <a:t> </a:t>
            </a:r>
            <a:r>
              <a:rPr lang="en-US" dirty="0" err="1"/>
              <a:t>yapılandırmak</a:t>
            </a:r>
            <a:r>
              <a:rPr lang="en-US" dirty="0"/>
              <a:t> </a:t>
            </a:r>
            <a:r>
              <a:rPr lang="en-US" dirty="0" err="1"/>
              <a:t>istiyorum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değişikliklerden</a:t>
            </a:r>
            <a:r>
              <a:rPr lang="en-US" dirty="0"/>
              <a:t> 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etkilenmek</a:t>
            </a:r>
            <a:r>
              <a:rPr lang="en-US" dirty="0"/>
              <a:t> </a:t>
            </a:r>
            <a:r>
              <a:rPr lang="en-US" dirty="0" err="1"/>
              <a:t>istiyorum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 err="1"/>
              <a:t>Çözüm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dirty="0" err="1">
                <a:sym typeface="Wingdings" panose="05000000000000000000" pitchFamily="2" charset="2"/>
              </a:rPr>
              <a:t>Nesnenin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yapılandırma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kısmını</a:t>
            </a: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aynı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yerde</a:t>
            </a:r>
            <a:r>
              <a:rPr lang="en-US" dirty="0">
                <a:sym typeface="Wingdings" panose="05000000000000000000" pitchFamily="2" charset="2"/>
              </a:rPr>
              <a:t>(Builder </a:t>
            </a:r>
            <a:r>
              <a:rPr lang="en-US" dirty="0" err="1">
                <a:sym typeface="Wingdings" panose="05000000000000000000" pitchFamily="2" charset="2"/>
              </a:rPr>
              <a:t>sınıf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dirty="0" err="1">
                <a:sym typeface="Wingdings" panose="05000000000000000000" pitchFamily="2" charset="2"/>
              </a:rPr>
              <a:t>gerçekleştirerek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dışarıya</a:t>
            </a:r>
            <a:r>
              <a:rPr lang="en-US" dirty="0">
                <a:sym typeface="Wingdings" panose="05000000000000000000" pitchFamily="2" charset="2"/>
              </a:rPr>
              <a:t>(Alt </a:t>
            </a:r>
            <a:r>
              <a:rPr lang="en-US" dirty="0" err="1">
                <a:sym typeface="Wingdings" panose="05000000000000000000" pitchFamily="2" charset="2"/>
              </a:rPr>
              <a:t>sınıf</a:t>
            </a:r>
            <a:r>
              <a:rPr lang="en-US" dirty="0">
                <a:sym typeface="Wingdings" panose="05000000000000000000" pitchFamily="2" charset="2"/>
              </a:rPr>
              <a:t>) </a:t>
            </a:r>
            <a:r>
              <a:rPr lang="en-US" dirty="0" err="1">
                <a:sym typeface="Wingdings" panose="05000000000000000000" pitchFamily="2" charset="2"/>
              </a:rPr>
              <a:t>bu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parçaları</a:t>
            </a: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dirty="0" err="1">
                <a:sym typeface="Wingdings" panose="05000000000000000000" pitchFamily="2" charset="2"/>
              </a:rPr>
              <a:t>açabilirim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Böylece</a:t>
            </a:r>
            <a:r>
              <a:rPr lang="en-US" dirty="0">
                <a:sym typeface="Wingdings" panose="05000000000000000000" pitchFamily="2" charset="2"/>
              </a:rPr>
              <a:t> alt </a:t>
            </a:r>
            <a:r>
              <a:rPr lang="en-US" dirty="0" err="1">
                <a:sym typeface="Wingdings" panose="05000000000000000000" pitchFamily="2" charset="2"/>
              </a:rPr>
              <a:t>sınıf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nesneyi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istediği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gibi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yapılandırabilir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nesne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üzerindeki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değişiklikleri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daha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kolay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yönetirim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0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5D33C-58F1-4501-885A-F06C4352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502D5-A45C-4ED7-A73F-FF4ECE501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430"/>
            <a:ext cx="10515600" cy="52350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Problem:</a:t>
            </a:r>
          </a:p>
          <a:p>
            <a:r>
              <a:rPr lang="en-US" dirty="0"/>
              <a:t>Complex </a:t>
            </a:r>
            <a:r>
              <a:rPr lang="en-US" dirty="0" err="1"/>
              <a:t>nesneleri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biçimde</a:t>
            </a:r>
            <a:r>
              <a:rPr lang="en-US" dirty="0"/>
              <a:t> alt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etkilenecek</a:t>
            </a:r>
            <a:r>
              <a:rPr lang="en-US" dirty="0"/>
              <a:t> (</a:t>
            </a:r>
            <a:r>
              <a:rPr lang="en-US" dirty="0" err="1"/>
              <a:t>etkilenmeyecek</a:t>
            </a:r>
            <a:r>
              <a:rPr lang="en-US" dirty="0"/>
              <a:t>)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oluşturmaya</a:t>
            </a:r>
            <a:r>
              <a:rPr lang="en-US" dirty="0"/>
              <a:t> </a:t>
            </a:r>
            <a:r>
              <a:rPr lang="en-US" dirty="0" err="1"/>
              <a:t>ihtiyacımız</a:t>
            </a:r>
            <a:r>
              <a:rPr lang="en-US" dirty="0"/>
              <a:t> var.</a:t>
            </a:r>
          </a:p>
          <a:p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oluşturulması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alt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belirleyecek</a:t>
            </a:r>
            <a:r>
              <a:rPr lang="en-US" dirty="0"/>
              <a:t>.</a:t>
            </a:r>
          </a:p>
          <a:p>
            <a:r>
              <a:rPr lang="en-US" dirty="0" err="1"/>
              <a:t>Dolayısıyla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oluşturulma</a:t>
            </a:r>
            <a:r>
              <a:rPr lang="en-US" dirty="0"/>
              <a:t> </a:t>
            </a:r>
            <a:r>
              <a:rPr lang="en-US" dirty="0" err="1"/>
              <a:t>şekliyle</a:t>
            </a:r>
            <a:r>
              <a:rPr lang="en-US" dirty="0"/>
              <a:t>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biçimde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veren</a:t>
            </a:r>
            <a:r>
              <a:rPr lang="en-US" dirty="0"/>
              <a:t> </a:t>
            </a:r>
            <a:r>
              <a:rPr lang="en-US" dirty="0" err="1"/>
              <a:t>nesneler</a:t>
            </a:r>
            <a:r>
              <a:rPr lang="en-US" dirty="0"/>
              <a:t> </a:t>
            </a:r>
            <a:r>
              <a:rPr lang="en-US" dirty="0" err="1"/>
              <a:t>oluşturabileceğiz</a:t>
            </a:r>
            <a:r>
              <a:rPr lang="en-US" dirty="0"/>
              <a:t>.</a:t>
            </a:r>
          </a:p>
          <a:p>
            <a:r>
              <a:rPr lang="en-US" dirty="0"/>
              <a:t>Composite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complex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oluşturulma</a:t>
            </a:r>
            <a:r>
              <a:rPr lang="en-US" dirty="0"/>
              <a:t> </a:t>
            </a:r>
            <a:r>
              <a:rPr lang="en-US" dirty="0" err="1"/>
              <a:t>kısmı</a:t>
            </a:r>
            <a:r>
              <a:rPr lang="en-US" dirty="0"/>
              <a:t> Builder </a:t>
            </a:r>
            <a:r>
              <a:rPr lang="en-US" dirty="0" err="1"/>
              <a:t>sınıflarda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kalacak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A a1 = new A(param1, param2);</a:t>
            </a:r>
          </a:p>
          <a:p>
            <a:pPr marL="0" indent="0">
              <a:buNone/>
            </a:pPr>
            <a:r>
              <a:rPr lang="en-US" dirty="0"/>
              <a:t>    A a2 = new A(param1, param2, param3); </a:t>
            </a:r>
          </a:p>
          <a:p>
            <a:pPr marL="0" indent="0">
              <a:buNone/>
            </a:pPr>
            <a:r>
              <a:rPr lang="en-US" dirty="0"/>
              <a:t>    A a3 = new A(param1, param2, param3, param4);  </a:t>
            </a:r>
          </a:p>
        </p:txBody>
      </p:sp>
    </p:spTree>
    <p:extLst>
      <p:ext uri="{BB962C8B-B14F-4D97-AF65-F5344CB8AC3E}">
        <p14:creationId xmlns:p14="http://schemas.microsoft.com/office/powerpoint/2010/main" val="1477495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0425-99E6-44D7-80F6-B6B61860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Class  &amp; Object(</a:t>
            </a:r>
            <a:r>
              <a:rPr lang="en-US" dirty="0" err="1">
                <a:solidFill>
                  <a:schemeClr val="accent1"/>
                </a:solidFill>
              </a:rPr>
              <a:t>Sınıf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Nesne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C4B0-3C77-415A-8AC3-50E46C427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class Car</a:t>
            </a:r>
          </a:p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String producer { get; set; }</a:t>
            </a:r>
          </a:p>
          <a:p>
            <a:pPr marL="0" indent="0">
              <a:buNone/>
            </a:pPr>
            <a:r>
              <a:rPr lang="en-US" sz="2400" dirty="0"/>
              <a:t>String class { get; set;}</a:t>
            </a:r>
          </a:p>
          <a:p>
            <a:pPr marL="0" indent="0">
              <a:buNone/>
            </a:pPr>
            <a:r>
              <a:rPr lang="en-US" sz="2400" dirty="0"/>
              <a:t>Color </a:t>
            </a:r>
            <a:r>
              <a:rPr lang="en-US" sz="2400" dirty="0" err="1"/>
              <a:t>color</a:t>
            </a:r>
            <a:r>
              <a:rPr lang="en-US" sz="2400" dirty="0"/>
              <a:t> { get; set; }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344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5D7BA-3A05-4A42-833D-80E9DA87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B109-7E1A-4754-9723-426AB2799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yerleri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sistemlerin</a:t>
            </a:r>
            <a:r>
              <a:rPr lang="en-US" dirty="0"/>
              <a:t> (</a:t>
            </a:r>
            <a:r>
              <a:rPr lang="en-US" dirty="0" err="1"/>
              <a:t>ör</a:t>
            </a:r>
            <a:r>
              <a:rPr lang="en-US" dirty="0"/>
              <a:t>: Bir </a:t>
            </a:r>
            <a:r>
              <a:rPr lang="en-US" dirty="0" err="1"/>
              <a:t>uygulamayı</a:t>
            </a:r>
            <a:r>
              <a:rPr lang="en-US" dirty="0"/>
              <a:t> </a:t>
            </a:r>
            <a:r>
              <a:rPr lang="en-US" dirty="0" err="1"/>
              <a:t>karşılayan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.net</a:t>
            </a:r>
            <a:r>
              <a:rPr lang="en-US" dirty="0"/>
              <a:t> </a:t>
            </a:r>
            <a:r>
              <a:rPr lang="en-US" dirty="0" err="1"/>
              <a:t>webapi</a:t>
            </a:r>
            <a:r>
              <a:rPr lang="en-US" dirty="0"/>
              <a:t>) </a:t>
            </a:r>
            <a:r>
              <a:rPr lang="en-US" dirty="0" err="1"/>
              <a:t>yapılandırılmasında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Sistem</a:t>
            </a:r>
            <a:r>
              <a:rPr lang="en-US" dirty="0"/>
              <a:t> s = new 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SistemBuilder</a:t>
            </a:r>
            <a:r>
              <a:rPr lang="en-US" dirty="0"/>
              <a:t>().</a:t>
            </a:r>
            <a:r>
              <a:rPr lang="en-US" dirty="0" err="1"/>
              <a:t>UseSSL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            .</a:t>
            </a:r>
            <a:r>
              <a:rPr lang="en-US" dirty="0" err="1"/>
              <a:t>AddJwtAuthentication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              .</a:t>
            </a:r>
            <a:r>
              <a:rPr lang="en-US" dirty="0" err="1"/>
              <a:t>AddConfiguration</a:t>
            </a:r>
            <a:r>
              <a:rPr lang="en-US" dirty="0"/>
              <a:t>(</a:t>
            </a:r>
            <a:r>
              <a:rPr lang="en-US" dirty="0" err="1"/>
              <a:t>ICustomConfiguration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          .build();</a:t>
            </a:r>
          </a:p>
          <a:p>
            <a:pPr marL="0" indent="0">
              <a:buNone/>
            </a:pPr>
            <a:r>
              <a:rPr lang="en-US"/>
              <a:t>    s</a:t>
            </a:r>
            <a:r>
              <a:rPr lang="en-US" dirty="0" err="1"/>
              <a:t>.run</a:t>
            </a:r>
            <a:r>
              <a:rPr 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759724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67390-F4AF-4232-B43E-D198B9EA4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Adapter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62EF7B3-9EDA-47B1-995A-29B3EBD21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58" y="1619520"/>
            <a:ext cx="9683684" cy="4305029"/>
          </a:xfrm>
        </p:spPr>
      </p:pic>
    </p:spTree>
    <p:extLst>
      <p:ext uri="{BB962C8B-B14F-4D97-AF65-F5344CB8AC3E}">
        <p14:creationId xmlns:p14="http://schemas.microsoft.com/office/powerpoint/2010/main" val="1057491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FDE11-4018-4177-A816-1AE61232D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Adapter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AE3448-FA3E-49B3-A3CC-8B9A75B36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1146"/>
            <a:ext cx="10247722" cy="43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1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3E90C-47EC-4202-B002-6C992923B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Adapter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4FAB3-FC19-4EFB-8DD9-63313148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Özetle</a:t>
            </a:r>
            <a:r>
              <a:rPr lang="en-US" dirty="0"/>
              <a:t> :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yazılmış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işimize</a:t>
            </a:r>
            <a:r>
              <a:rPr lang="en-US" dirty="0"/>
              <a:t> </a:t>
            </a:r>
            <a:r>
              <a:rPr lang="en-US" dirty="0" err="1"/>
              <a:t>yarıyor</a:t>
            </a:r>
            <a:r>
              <a:rPr lang="en-US" dirty="0"/>
              <a:t> </a:t>
            </a:r>
            <a:r>
              <a:rPr lang="en-US" dirty="0" err="1"/>
              <a:t>fakat</a:t>
            </a:r>
            <a:r>
              <a:rPr lang="en-US" dirty="0"/>
              <a:t> </a:t>
            </a:r>
            <a:r>
              <a:rPr lang="en-US" dirty="0" err="1"/>
              <a:t>contract’ı</a:t>
            </a:r>
            <a:r>
              <a:rPr lang="en-US" dirty="0"/>
              <a:t> </a:t>
            </a:r>
            <a:r>
              <a:rPr lang="en-US" dirty="0" err="1"/>
              <a:t>bize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değilse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hale </a:t>
            </a:r>
            <a:r>
              <a:rPr lang="en-US" dirty="0" err="1"/>
              <a:t>getirmek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araya</a:t>
            </a:r>
            <a:r>
              <a:rPr lang="en-US" dirty="0"/>
              <a:t> adapter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yazılır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Dolayısıyla</a:t>
            </a:r>
            <a:r>
              <a:rPr lang="en-US" dirty="0"/>
              <a:t> adapter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de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metodunu</a:t>
            </a:r>
            <a:r>
              <a:rPr lang="en-US" dirty="0"/>
              <a:t> </a:t>
            </a:r>
            <a:r>
              <a:rPr lang="en-US" dirty="0" err="1"/>
              <a:t>çağırmak</a:t>
            </a:r>
            <a:r>
              <a:rPr lang="en-US" dirty="0"/>
              <a:t> </a:t>
            </a:r>
            <a:r>
              <a:rPr lang="en-US" dirty="0" err="1"/>
              <a:t>dışında</a:t>
            </a:r>
            <a:r>
              <a:rPr lang="en-US" dirty="0"/>
              <a:t> </a:t>
            </a:r>
            <a:r>
              <a:rPr lang="en-US" dirty="0" err="1"/>
              <a:t>işler</a:t>
            </a:r>
            <a:r>
              <a:rPr lang="en-US" dirty="0"/>
              <a:t> </a:t>
            </a:r>
            <a:r>
              <a:rPr lang="en-US" dirty="0" err="1"/>
              <a:t>yapılabilir</a:t>
            </a:r>
            <a:r>
              <a:rPr lang="en-US" dirty="0"/>
              <a:t> </a:t>
            </a:r>
            <a:r>
              <a:rPr lang="en-US" dirty="0" err="1"/>
              <a:t>demektir</a:t>
            </a:r>
            <a:r>
              <a:rPr lang="en-US" dirty="0"/>
              <a:t>,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engel</a:t>
            </a:r>
            <a:r>
              <a:rPr lang="en-US" dirty="0"/>
              <a:t> yok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37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DCCB-0F71-4EED-BFDD-1858F6F4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200025"/>
            <a:ext cx="10515600" cy="1325563"/>
          </a:xfrm>
        </p:spPr>
        <p:txBody>
          <a:bodyPr/>
          <a:lstStyle/>
          <a:p>
            <a:r>
              <a:rPr lang="en-US" b="1" dirty="0"/>
              <a:t>Structural - Bridge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A43E93-CA7D-48A5-9057-0859650DF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1" y="1438275"/>
            <a:ext cx="11092953" cy="5286375"/>
          </a:xfrm>
        </p:spPr>
      </p:pic>
    </p:spTree>
    <p:extLst>
      <p:ext uri="{BB962C8B-B14F-4D97-AF65-F5344CB8AC3E}">
        <p14:creationId xmlns:p14="http://schemas.microsoft.com/office/powerpoint/2010/main" val="4241897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E78C-EA2A-492E-8E10-9408A9DB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412750"/>
            <a:ext cx="11430000" cy="1325563"/>
          </a:xfrm>
        </p:spPr>
        <p:txBody>
          <a:bodyPr/>
          <a:lstStyle/>
          <a:p>
            <a:r>
              <a:rPr lang="en-US" b="1" dirty="0"/>
              <a:t>Structural - Bridge</a:t>
            </a:r>
            <a:endParaRPr lang="en-US" dirty="0"/>
          </a:p>
        </p:txBody>
      </p:sp>
      <p:pic>
        <p:nvPicPr>
          <p:cNvPr id="1026" name="Picture 2" descr="https://i0.wp.com/www.turkayurkmez.com/wp-content/uploads/2016/10/100516_1926_BridgeDesig2.png?zoom=1.25&amp;w=1170&amp;ssl=1">
            <a:extLst>
              <a:ext uri="{FF2B5EF4-FFF2-40B4-BE49-F238E27FC236}">
                <a16:creationId xmlns:a16="http://schemas.microsoft.com/office/drawing/2014/main" id="{ABD445D5-9E09-4A52-876E-732E13278E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0513" y="2858195"/>
            <a:ext cx="6850974" cy="22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410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4584-F122-40EE-BD4E-405E97AD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Bridge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002E6E-0C80-4169-8F78-F932AFD26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191544"/>
            <a:ext cx="5334000" cy="3619500"/>
          </a:xfrm>
        </p:spPr>
      </p:pic>
    </p:spTree>
    <p:extLst>
      <p:ext uri="{BB962C8B-B14F-4D97-AF65-F5344CB8AC3E}">
        <p14:creationId xmlns:p14="http://schemas.microsoft.com/office/powerpoint/2010/main" val="559359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5123-D590-4C66-8173-2160FDB0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Bridge</a:t>
            </a:r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ADB77-E412-4A5C-8844-4B9DAB378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1892300"/>
            <a:ext cx="10677525" cy="4794250"/>
          </a:xfrm>
        </p:spPr>
      </p:pic>
    </p:spTree>
    <p:extLst>
      <p:ext uri="{BB962C8B-B14F-4D97-AF65-F5344CB8AC3E}">
        <p14:creationId xmlns:p14="http://schemas.microsoft.com/office/powerpoint/2010/main" val="944637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6D00-ED79-4EFB-B52D-54AA0BD53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450"/>
            <a:ext cx="10515600" cy="1325563"/>
          </a:xfrm>
        </p:spPr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Composite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A310F1-7F4B-471D-9D35-509F5A21D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822" y="3102056"/>
            <a:ext cx="6180356" cy="1798476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F568F0-BE0C-4123-A0B1-4B0E3B5DF2DA}"/>
              </a:ext>
            </a:extLst>
          </p:cNvPr>
          <p:cNvSpPr txBox="1">
            <a:spLocks/>
          </p:cNvSpPr>
          <p:nvPr/>
        </p:nvSpPr>
        <p:spPr>
          <a:xfrm>
            <a:off x="621384" y="1624013"/>
            <a:ext cx="10515600" cy="92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Uygulamamızda</a:t>
            </a:r>
            <a:r>
              <a:rPr lang="en-US" dirty="0"/>
              <a:t> tree </a:t>
            </a:r>
            <a:r>
              <a:rPr lang="en-US" dirty="0" err="1"/>
              <a:t>yapısı</a:t>
            </a:r>
            <a:r>
              <a:rPr lang="en-US" dirty="0"/>
              <a:t> </a:t>
            </a:r>
            <a:r>
              <a:rPr lang="en-US" dirty="0" err="1"/>
              <a:t>kuracaksak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yapmamız</a:t>
            </a:r>
            <a:r>
              <a:rPr lang="en-US" dirty="0"/>
              <a:t> </a:t>
            </a:r>
            <a:r>
              <a:rPr lang="en-US" dirty="0" err="1"/>
              <a:t>gerektiğini</a:t>
            </a:r>
            <a:r>
              <a:rPr lang="en-US" dirty="0"/>
              <a:t> </a:t>
            </a:r>
            <a:r>
              <a:rPr lang="en-US" dirty="0" err="1"/>
              <a:t>söyler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49251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0701-7E3F-4BCD-AEF3-0EBAAC63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Composite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71E223-C39A-42DE-876B-EE830A8C3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358" y="1825625"/>
            <a:ext cx="90632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0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A098-D674-4364-B8F6-C69CC733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00"/>
            <a:ext cx="10515600" cy="1200329"/>
          </a:xfrm>
        </p:spPr>
        <p:txBody>
          <a:bodyPr/>
          <a:lstStyle/>
          <a:p>
            <a:pPr algn="ctr"/>
            <a:r>
              <a:rPr lang="en-US" dirty="0"/>
              <a:t>Class  &amp; Object(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drawing of a face&#10;&#10;Description automatically generated">
            <a:extLst>
              <a:ext uri="{FF2B5EF4-FFF2-40B4-BE49-F238E27FC236}">
                <a16:creationId xmlns:a16="http://schemas.microsoft.com/office/drawing/2014/main" id="{E3ADB665-7572-489D-B056-313977A0B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7" y="2898842"/>
            <a:ext cx="5342448" cy="36874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7FE1E-F82A-4771-9A32-41B22DFB5AF2}"/>
              </a:ext>
            </a:extLst>
          </p:cNvPr>
          <p:cNvSpPr txBox="1"/>
          <p:nvPr/>
        </p:nvSpPr>
        <p:spPr>
          <a:xfrm>
            <a:off x="447675" y="1229430"/>
            <a:ext cx="11303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Sınıf</a:t>
            </a:r>
            <a:r>
              <a:rPr lang="en-US" sz="2400" dirty="0"/>
              <a:t> belli </a:t>
            </a:r>
            <a:r>
              <a:rPr lang="en-US" sz="2400" dirty="0" err="1"/>
              <a:t>tür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 </a:t>
            </a:r>
            <a:r>
              <a:rPr lang="en-US" sz="2400" b="1" dirty="0" err="1"/>
              <a:t>nesnenin</a:t>
            </a:r>
            <a:r>
              <a:rPr lang="en-US" sz="2400" dirty="0"/>
              <a:t> </a:t>
            </a:r>
            <a:r>
              <a:rPr lang="en-US" sz="2400" dirty="0" err="1"/>
              <a:t>metotlarının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değişkenlerinin</a:t>
            </a:r>
            <a:r>
              <a:rPr lang="en-US" sz="2400" dirty="0"/>
              <a:t> </a:t>
            </a:r>
            <a:r>
              <a:rPr lang="en-US" sz="2400" dirty="0" err="1"/>
              <a:t>şablon</a:t>
            </a:r>
            <a:r>
              <a:rPr lang="en-US" sz="2400" dirty="0"/>
              <a:t> </a:t>
            </a:r>
            <a:r>
              <a:rPr lang="en-US" sz="2400" dirty="0" err="1"/>
              <a:t>tanımıdır</a:t>
            </a:r>
            <a:r>
              <a:rPr lang="en-US" sz="2400" dirty="0"/>
              <a:t>. (Car)</a:t>
            </a:r>
          </a:p>
          <a:p>
            <a:endParaRPr lang="en-US" sz="2400" dirty="0"/>
          </a:p>
          <a:p>
            <a:r>
              <a:rPr lang="en-US" sz="2400" dirty="0"/>
              <a:t>Bir </a:t>
            </a:r>
            <a:r>
              <a:rPr lang="en-US" sz="2400" b="1" dirty="0" err="1"/>
              <a:t>nesne</a:t>
            </a:r>
            <a:r>
              <a:rPr lang="en-US" sz="2400" dirty="0"/>
              <a:t> </a:t>
            </a:r>
            <a:r>
              <a:rPr lang="en-US" sz="2400" dirty="0" err="1"/>
              <a:t>bir</a:t>
            </a:r>
            <a:r>
              <a:rPr lang="en-US" sz="2400" dirty="0"/>
              <a:t> </a:t>
            </a:r>
            <a:r>
              <a:rPr lang="en-US" sz="2400" b="1" dirty="0" err="1"/>
              <a:t>sınıfın</a:t>
            </a:r>
            <a:r>
              <a:rPr lang="en-US" sz="2400" dirty="0"/>
              <a:t> </a:t>
            </a:r>
            <a:r>
              <a:rPr lang="en-US" sz="2400" dirty="0" err="1"/>
              <a:t>özel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örneğidir</a:t>
            </a:r>
            <a:r>
              <a:rPr lang="en-US" sz="2400" dirty="0"/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7CF79-698E-4013-AD28-066876DD4911}"/>
              </a:ext>
            </a:extLst>
          </p:cNvPr>
          <p:cNvSpPr txBox="1"/>
          <p:nvPr/>
        </p:nvSpPr>
        <p:spPr>
          <a:xfrm>
            <a:off x="5827469" y="2608868"/>
            <a:ext cx="57587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Car polo = new  Car()</a:t>
            </a:r>
          </a:p>
          <a:p>
            <a:r>
              <a:rPr lang="en-US" sz="2400" dirty="0">
                <a:highlight>
                  <a:srgbClr val="FFFF00"/>
                </a:highlight>
              </a:rPr>
              <a:t>{</a:t>
            </a:r>
          </a:p>
          <a:p>
            <a:r>
              <a:rPr lang="en-US" sz="2400" dirty="0">
                <a:highlight>
                  <a:srgbClr val="FFFF00"/>
                </a:highlight>
              </a:rPr>
              <a:t>producer = “</a:t>
            </a:r>
            <a:r>
              <a:rPr lang="en-US" sz="2400" dirty="0" err="1">
                <a:highlight>
                  <a:srgbClr val="FFFF00"/>
                </a:highlight>
              </a:rPr>
              <a:t>wolkswagen</a:t>
            </a:r>
            <a:r>
              <a:rPr lang="en-US" sz="2400" dirty="0">
                <a:highlight>
                  <a:srgbClr val="FFFF00"/>
                </a:highlight>
              </a:rPr>
              <a:t>”, class=“B”, </a:t>
            </a:r>
          </a:p>
          <a:p>
            <a:r>
              <a:rPr lang="en-US" sz="2400" dirty="0">
                <a:highlight>
                  <a:srgbClr val="FFFF00"/>
                </a:highlight>
              </a:rPr>
              <a:t>color = </a:t>
            </a:r>
            <a:r>
              <a:rPr lang="en-US" sz="2400" dirty="0" err="1">
                <a:highlight>
                  <a:srgbClr val="FFFF00"/>
                </a:highlight>
              </a:rPr>
              <a:t>color.yellow</a:t>
            </a:r>
            <a:endParaRPr lang="en-US" sz="2400" dirty="0">
              <a:highlight>
                <a:srgbClr val="FFFF00"/>
              </a:highlight>
            </a:endParaRPr>
          </a:p>
          <a:p>
            <a:r>
              <a:rPr lang="en-US" sz="2400" dirty="0">
                <a:highlight>
                  <a:srgbClr val="FFFF00"/>
                </a:highlight>
              </a:rPr>
              <a:t> }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00FFFF"/>
                </a:highlight>
              </a:rPr>
              <a:t>Car mini = new  Car()</a:t>
            </a:r>
          </a:p>
          <a:p>
            <a:r>
              <a:rPr lang="en-US" sz="2400" dirty="0">
                <a:highlight>
                  <a:srgbClr val="00FFFF"/>
                </a:highlight>
              </a:rPr>
              <a:t>{</a:t>
            </a:r>
          </a:p>
          <a:p>
            <a:r>
              <a:rPr lang="en-US" sz="2400" dirty="0">
                <a:highlight>
                  <a:srgbClr val="00FFFF"/>
                </a:highlight>
              </a:rPr>
              <a:t>producer = “Mini”, class=“B”, color=</a:t>
            </a:r>
            <a:r>
              <a:rPr lang="en-US" sz="2400" dirty="0" err="1">
                <a:highlight>
                  <a:srgbClr val="00FFFF"/>
                </a:highlight>
              </a:rPr>
              <a:t>color.blue</a:t>
            </a:r>
            <a:endParaRPr lang="en-US" sz="2400" dirty="0">
              <a:highlight>
                <a:srgbClr val="00FFFF"/>
              </a:highlight>
            </a:endParaRPr>
          </a:p>
          <a:p>
            <a:r>
              <a:rPr lang="en-US" sz="2400" dirty="0">
                <a:highlight>
                  <a:srgbClr val="00FFFF"/>
                </a:highlight>
              </a:rPr>
              <a:t> }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3708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5A38-914E-46F8-B445-888E32B1F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9988"/>
          </a:xfrm>
        </p:spPr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Decorator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C2495-6F2E-470B-93AE-177C7DDCD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07"/>
            <a:ext cx="10515600" cy="1549172"/>
          </a:xfrm>
        </p:spPr>
        <p:txBody>
          <a:bodyPr>
            <a:normAutofit/>
          </a:bodyPr>
          <a:lstStyle/>
          <a:p>
            <a:r>
              <a:rPr lang="en-US" dirty="0" err="1"/>
              <a:t>Programımıza</a:t>
            </a:r>
            <a:r>
              <a:rPr lang="en-US" dirty="0"/>
              <a:t> var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nesnemizi</a:t>
            </a:r>
            <a:r>
              <a:rPr lang="en-US" dirty="0"/>
              <a:t> </a:t>
            </a:r>
            <a:r>
              <a:rPr lang="en-US" dirty="0" err="1"/>
              <a:t>değiştirmeden</a:t>
            </a:r>
            <a:r>
              <a:rPr lang="en-US" dirty="0"/>
              <a:t> </a:t>
            </a:r>
            <a:r>
              <a:rPr lang="en-US" dirty="0" err="1"/>
              <a:t>yine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dinamik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kazandırmamız</a:t>
            </a:r>
            <a:r>
              <a:rPr lang="en-US" dirty="0"/>
              <a:t>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kullanıyoruz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6942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AC61-BBB5-414F-9ADA-9D0A9CC8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Facade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1226-B998-48BD-A6F0-F73E12DA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45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E2BD-FA6E-4BB1-A0F7-39CC3FCE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Flyweight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581B9-AC24-40DE-A54D-1C918BC62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7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4CE1D-DD69-4771-9664-35D41EE1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Structural - </a:t>
            </a:r>
            <a:r>
              <a:rPr lang="en-US" dirty="0"/>
              <a:t>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5B166-0395-4971-8107-3F4D30D04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07EB-5D58-46B8-B89C-B801FE82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Behavioral</a:t>
            </a:r>
            <a:r>
              <a:rPr lang="en-US" dirty="0"/>
              <a:t> – Chain of Responsibility(</a:t>
            </a:r>
            <a:r>
              <a:rPr lang="en-US" dirty="0" err="1"/>
              <a:t>CoR</a:t>
            </a:r>
            <a:r>
              <a:rPr lang="en-US" dirty="0"/>
              <a:t> – </a:t>
            </a:r>
            <a:r>
              <a:rPr lang="en-US" dirty="0" err="1"/>
              <a:t>Sorumluluk</a:t>
            </a:r>
            <a:r>
              <a:rPr lang="en-US" dirty="0"/>
              <a:t> </a:t>
            </a:r>
            <a:r>
              <a:rPr lang="en-US" dirty="0" err="1"/>
              <a:t>Zinciri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EE615-1DF3-4376-962A-D9BD9733D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</a:t>
            </a:r>
            <a:r>
              <a:rPr lang="en-US" dirty="0" err="1"/>
              <a:t>ve</a:t>
            </a:r>
            <a:r>
              <a:rPr lang="en-US" dirty="0"/>
              <a:t> Response </a:t>
            </a:r>
            <a:r>
              <a:rPr lang="en-US" dirty="0" err="1"/>
              <a:t>nesnelerini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sorumlulukları</a:t>
            </a:r>
            <a:r>
              <a:rPr lang="en-US" dirty="0"/>
              <a:t> </a:t>
            </a:r>
            <a:r>
              <a:rPr lang="en-US" dirty="0" err="1"/>
              <a:t>dahilinde</a:t>
            </a:r>
            <a:r>
              <a:rPr lang="en-US" dirty="0"/>
              <a:t> </a:t>
            </a:r>
            <a:r>
              <a:rPr lang="en-US" dirty="0" err="1"/>
              <a:t>işleyen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zincirin</a:t>
            </a:r>
            <a:r>
              <a:rPr lang="en-US" dirty="0"/>
              <a:t> </a:t>
            </a:r>
            <a:r>
              <a:rPr lang="en-US" dirty="0" err="1"/>
              <a:t>halkalarının</a:t>
            </a:r>
            <a:r>
              <a:rPr lang="en-US" dirty="0"/>
              <a:t> </a:t>
            </a:r>
            <a:r>
              <a:rPr lang="en-US" dirty="0" err="1"/>
              <a:t>tasarlanmasıdır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Zincirdeki</a:t>
            </a:r>
            <a:r>
              <a:rPr lang="en-US" dirty="0"/>
              <a:t> her </a:t>
            </a:r>
            <a:r>
              <a:rPr lang="en-US" dirty="0" err="1"/>
              <a:t>halka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sorumluluğunu</a:t>
            </a:r>
            <a:r>
              <a:rPr lang="en-US" dirty="0"/>
              <a:t> </a:t>
            </a:r>
            <a:r>
              <a:rPr lang="en-US" dirty="0" err="1"/>
              <a:t>tamamladıktan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halkaya</a:t>
            </a:r>
            <a:r>
              <a:rPr lang="en-US" dirty="0"/>
              <a:t> </a:t>
            </a:r>
            <a:r>
              <a:rPr lang="en-US" dirty="0" err="1"/>
              <a:t>sorumluluğu</a:t>
            </a:r>
            <a:r>
              <a:rPr lang="en-US" dirty="0"/>
              <a:t> </a:t>
            </a:r>
            <a:r>
              <a:rPr lang="en-US" dirty="0" err="1"/>
              <a:t>devreder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Middleware </a:t>
            </a:r>
            <a:r>
              <a:rPr lang="en-US" dirty="0" err="1"/>
              <a:t>yapıları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Onay</a:t>
            </a:r>
            <a:r>
              <a:rPr lang="en-US" dirty="0"/>
              <a:t> </a:t>
            </a:r>
            <a:r>
              <a:rPr lang="en-US" dirty="0" err="1"/>
              <a:t>mekanizmaları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güzel</a:t>
            </a:r>
            <a:r>
              <a:rPr lang="en-US" dirty="0"/>
              <a:t> </a:t>
            </a:r>
            <a:r>
              <a:rPr lang="en-US" dirty="0" err="1"/>
              <a:t>örneklerdir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7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4C4F-755A-4286-A734-61D3D94A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Behavioral</a:t>
            </a:r>
            <a:r>
              <a:rPr lang="en-US" dirty="0"/>
              <a:t> –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8D73B-229E-416B-8683-C63D66A44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isteklerin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içinde</a:t>
            </a:r>
            <a:r>
              <a:rPr lang="en-US" dirty="0"/>
              <a:t> </a:t>
            </a:r>
            <a:r>
              <a:rPr lang="en-US" dirty="0" err="1"/>
              <a:t>kapsüllenerek</a:t>
            </a:r>
            <a:r>
              <a:rPr lang="en-US" dirty="0"/>
              <a:t>, </a:t>
            </a:r>
            <a:r>
              <a:rPr lang="en-US" dirty="0" err="1"/>
              <a:t>clienttan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tipte</a:t>
            </a:r>
            <a:r>
              <a:rPr lang="en-US" dirty="0"/>
              <a:t> </a:t>
            </a:r>
            <a:r>
              <a:rPr lang="en-US" dirty="0" err="1"/>
              <a:t>isteklerin</a:t>
            </a:r>
            <a:r>
              <a:rPr lang="en-US" dirty="0"/>
              <a:t> </a:t>
            </a:r>
            <a:r>
              <a:rPr lang="en-US" dirty="0" err="1"/>
              <a:t>işlenmesini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gerektiğinde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işlemlerin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alınması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yapılmasını</a:t>
            </a:r>
            <a:r>
              <a:rPr lang="en-US" dirty="0"/>
              <a:t> </a:t>
            </a:r>
            <a:r>
              <a:rPr lang="en-US" dirty="0" err="1"/>
              <a:t>sağlayan</a:t>
            </a:r>
            <a:r>
              <a:rPr lang="en-US" dirty="0"/>
              <a:t> design </a:t>
            </a:r>
            <a:r>
              <a:rPr lang="en-US" dirty="0" err="1"/>
              <a:t>pattern’dir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AD98C-E88C-4162-9519-C4FF41D4B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2924174"/>
            <a:ext cx="10125076" cy="39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15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A691-9228-4757-9EB2-D19DD157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65126"/>
            <a:ext cx="10515600" cy="1325563"/>
          </a:xfrm>
        </p:spPr>
        <p:txBody>
          <a:bodyPr/>
          <a:lstStyle/>
          <a:p>
            <a:r>
              <a:rPr lang="en-US" b="1" dirty="0"/>
              <a:t>Behavioral</a:t>
            </a:r>
            <a:r>
              <a:rPr lang="en-US" dirty="0"/>
              <a:t> – Command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D4200C-A963-4B2F-8C21-D92CC09D6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25" y="1466849"/>
            <a:ext cx="11583617" cy="502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D788-8A18-4FA1-A146-E6DB968E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Behavioral</a:t>
            </a:r>
            <a:r>
              <a:rPr lang="en-US" dirty="0"/>
              <a:t> – Observer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1E01-D9AE-4317-B78A-8EFE9D8C6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to Many  </a:t>
            </a:r>
            <a:r>
              <a:rPr lang="en-US" dirty="0" err="1"/>
              <a:t>ilişkilerde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tarafta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değişimden</a:t>
            </a:r>
            <a:r>
              <a:rPr lang="en-US" dirty="0"/>
              <a:t> </a:t>
            </a:r>
            <a:r>
              <a:rPr lang="en-US" dirty="0" err="1"/>
              <a:t>haberdar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aksiyon</a:t>
            </a:r>
            <a:r>
              <a:rPr lang="en-US" dirty="0"/>
              <a:t> </a:t>
            </a:r>
            <a:r>
              <a:rPr lang="en-US" dirty="0" err="1"/>
              <a:t>alacak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yapılarda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Stok </a:t>
            </a:r>
            <a:r>
              <a:rPr lang="en-US" dirty="0" err="1"/>
              <a:t>fiyatı</a:t>
            </a:r>
            <a:r>
              <a:rPr lang="en-US" dirty="0"/>
              <a:t> </a:t>
            </a:r>
            <a:r>
              <a:rPr lang="en-US" dirty="0" err="1"/>
              <a:t>değişti</a:t>
            </a:r>
            <a:r>
              <a:rPr lang="en-US" dirty="0"/>
              <a:t> </a:t>
            </a:r>
            <a:r>
              <a:rPr lang="en-US" dirty="0" err="1"/>
              <a:t>bundan</a:t>
            </a:r>
            <a:r>
              <a:rPr lang="en-US" dirty="0"/>
              <a:t> </a:t>
            </a:r>
            <a:r>
              <a:rPr lang="en-US" dirty="0" err="1"/>
              <a:t>haberdar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</a:t>
            </a:r>
            <a:r>
              <a:rPr lang="en-US" dirty="0" err="1"/>
              <a:t>yatırımcılar</a:t>
            </a:r>
            <a:endParaRPr lang="en-US" dirty="0"/>
          </a:p>
          <a:p>
            <a:r>
              <a:rPr lang="en-US" dirty="0"/>
              <a:t>Log </a:t>
            </a:r>
            <a:r>
              <a:rPr lang="en-US" dirty="0" err="1"/>
              <a:t>geldi</a:t>
            </a:r>
            <a:r>
              <a:rPr lang="en-US" dirty="0"/>
              <a:t> </a:t>
            </a:r>
            <a:r>
              <a:rPr lang="en-US" dirty="0" err="1"/>
              <a:t>bunu</a:t>
            </a:r>
            <a:r>
              <a:rPr lang="en-US" dirty="0"/>
              <a:t> </a:t>
            </a:r>
            <a:r>
              <a:rPr lang="en-US" dirty="0" err="1"/>
              <a:t>işlemek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</a:t>
            </a:r>
            <a:r>
              <a:rPr lang="en-US" dirty="0" err="1"/>
              <a:t>yapılar</a:t>
            </a:r>
            <a:r>
              <a:rPr lang="en-US" dirty="0"/>
              <a:t>.</a:t>
            </a:r>
          </a:p>
          <a:p>
            <a:r>
              <a:rPr lang="en-US" dirty="0" err="1"/>
              <a:t>Döviz</a:t>
            </a:r>
            <a:r>
              <a:rPr lang="en-US" dirty="0"/>
              <a:t> </a:t>
            </a:r>
            <a:r>
              <a:rPr lang="en-US" dirty="0" err="1"/>
              <a:t>fiyatı</a:t>
            </a:r>
            <a:r>
              <a:rPr lang="en-US" dirty="0"/>
              <a:t> </a:t>
            </a:r>
            <a:r>
              <a:rPr lang="en-US" dirty="0" err="1"/>
              <a:t>değişti</a:t>
            </a:r>
            <a:r>
              <a:rPr lang="en-US" dirty="0"/>
              <a:t> </a:t>
            </a:r>
            <a:r>
              <a:rPr lang="en-US" dirty="0" err="1"/>
              <a:t>haberdar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</a:t>
            </a:r>
            <a:r>
              <a:rPr lang="en-US" dirty="0" err="1"/>
              <a:t>sınıflar</a:t>
            </a:r>
            <a:endParaRPr lang="en-US" dirty="0"/>
          </a:p>
          <a:p>
            <a:r>
              <a:rPr lang="en-US" dirty="0"/>
              <a:t>Cache </a:t>
            </a:r>
            <a:r>
              <a:rPr lang="en-US" dirty="0" err="1"/>
              <a:t>değişti</a:t>
            </a:r>
            <a:r>
              <a:rPr lang="en-US" dirty="0"/>
              <a:t> </a:t>
            </a:r>
            <a:r>
              <a:rPr lang="en-US" dirty="0" err="1"/>
              <a:t>haberdar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 </a:t>
            </a:r>
            <a:r>
              <a:rPr lang="en-US" dirty="0" err="1"/>
              <a:t>sınıflar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50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25FCB-0C7C-433D-B322-AA064C04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028"/>
            <a:ext cx="10515600" cy="15013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Nesneye</a:t>
            </a:r>
            <a:r>
              <a:rPr lang="en-US" dirty="0"/>
              <a:t> </a:t>
            </a:r>
            <a:r>
              <a:rPr lang="en-US" dirty="0" err="1"/>
              <a:t>yönelik</a:t>
            </a:r>
            <a:r>
              <a:rPr lang="en-US" dirty="0"/>
              <a:t> </a:t>
            </a: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4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ilkeye</a:t>
            </a:r>
            <a:r>
              <a:rPr lang="en-US" dirty="0"/>
              <a:t> </a:t>
            </a:r>
            <a:r>
              <a:rPr lang="en-US" dirty="0" err="1"/>
              <a:t>dayanır</a:t>
            </a:r>
            <a:r>
              <a:rPr lang="en-US" dirty="0"/>
              <a:t>. </a:t>
            </a:r>
            <a:r>
              <a:rPr lang="en-US" dirty="0" err="1"/>
              <a:t>Bunlar</a:t>
            </a:r>
            <a:r>
              <a:rPr lang="en-US" dirty="0"/>
              <a:t> </a:t>
            </a:r>
            <a:r>
              <a:rPr lang="en-US" dirty="0" err="1"/>
              <a:t>olmazsa</a:t>
            </a:r>
            <a:r>
              <a:rPr lang="en-US" dirty="0"/>
              <a:t> OOP </a:t>
            </a:r>
            <a:r>
              <a:rPr lang="en-US" dirty="0" err="1"/>
              <a:t>sağlanmış</a:t>
            </a:r>
            <a:r>
              <a:rPr lang="en-US" dirty="0"/>
              <a:t> </a:t>
            </a:r>
            <a:r>
              <a:rPr lang="en-US" dirty="0" err="1"/>
              <a:t>olmaz</a:t>
            </a:r>
            <a:r>
              <a:rPr lang="en-US" dirty="0"/>
              <a:t>.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179DE3A-EAE7-410C-AE9B-A98C4489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915932"/>
            <a:ext cx="9525000" cy="51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58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8477-ACD9-4763-98A7-46AFC68B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Encapsulation(</a:t>
            </a:r>
            <a:r>
              <a:rPr lang="en-US" dirty="0" err="1"/>
              <a:t>Kapsülleme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1BBE-1802-47DD-8FF2-2A12EA4D1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içerisindeki</a:t>
            </a:r>
            <a:r>
              <a:rPr lang="en-US" dirty="0"/>
              <a:t> </a:t>
            </a:r>
            <a:r>
              <a:rPr lang="en-US" b="1" dirty="0" err="1"/>
              <a:t>değişkenlerin</a:t>
            </a:r>
            <a:r>
              <a:rPr lang="en-US" b="1" dirty="0"/>
              <a:t>, </a:t>
            </a:r>
            <a:r>
              <a:rPr lang="en-US" b="1" dirty="0" err="1"/>
              <a:t>nesnelerin</a:t>
            </a:r>
            <a:r>
              <a:rPr lang="en-US" b="1" dirty="0"/>
              <a:t> </a:t>
            </a:r>
            <a:r>
              <a:rPr lang="en-US" dirty="0" err="1"/>
              <a:t>ve</a:t>
            </a:r>
            <a:r>
              <a:rPr lang="en-US" dirty="0"/>
              <a:t> </a:t>
            </a:r>
            <a:r>
              <a:rPr lang="en-US" b="1" dirty="0" err="1"/>
              <a:t>metotların</a:t>
            </a:r>
            <a:r>
              <a:rPr lang="en-US" dirty="0"/>
              <a:t> ne </a:t>
            </a:r>
            <a:r>
              <a:rPr lang="en-US" dirty="0" err="1"/>
              <a:t>kadarının</a:t>
            </a:r>
            <a:r>
              <a:rPr lang="en-US" dirty="0"/>
              <a:t> </a:t>
            </a:r>
            <a:r>
              <a:rPr lang="en-US" dirty="0" err="1"/>
              <a:t>görüntülenebileceği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 </a:t>
            </a:r>
            <a:r>
              <a:rPr lang="en-US" dirty="0" err="1"/>
              <a:t>değiştirilebileceğinin</a:t>
            </a:r>
            <a:r>
              <a:rPr lang="en-US" dirty="0"/>
              <a:t> </a:t>
            </a:r>
            <a:r>
              <a:rPr lang="en-US" dirty="0" err="1"/>
              <a:t>sınırlarının</a:t>
            </a:r>
            <a:r>
              <a:rPr lang="en-US" dirty="0"/>
              <a:t> </a:t>
            </a:r>
            <a:r>
              <a:rPr lang="en-US" dirty="0" err="1"/>
              <a:t>konulmasını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public, private, protected, internal, static modifier</a:t>
            </a:r>
          </a:p>
          <a:p>
            <a:endParaRPr lang="en-US" dirty="0"/>
          </a:p>
          <a:p>
            <a:r>
              <a:rPr lang="en-US" dirty="0"/>
              <a:t>Getter, Setter </a:t>
            </a:r>
            <a:r>
              <a:rPr lang="en-US" dirty="0" err="1"/>
              <a:t>metotlar</a:t>
            </a:r>
            <a:r>
              <a:rPr lang="en-US" dirty="0"/>
              <a:t> </a:t>
            </a:r>
            <a:r>
              <a:rPr lang="en-US" dirty="0" err="1"/>
              <a:t>kapsüllemenin</a:t>
            </a:r>
            <a:r>
              <a:rPr lang="en-US" dirty="0"/>
              <a:t> </a:t>
            </a:r>
            <a:r>
              <a:rPr lang="en-US" dirty="0" err="1"/>
              <a:t>sağladığı</a:t>
            </a:r>
            <a:r>
              <a:rPr lang="en-US" dirty="0"/>
              <a:t> </a:t>
            </a:r>
            <a:r>
              <a:rPr lang="en-US" dirty="0" err="1"/>
              <a:t>özelliklerdir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451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93BC-CDE0-49D2-BD9C-15521F47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Inheritance(</a:t>
            </a:r>
            <a:r>
              <a:rPr lang="en-US" b="1" dirty="0" err="1"/>
              <a:t>Kalıtım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63CDD-3384-4138-96C4-CB36F07BE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Bir </a:t>
            </a:r>
            <a:r>
              <a:rPr lang="en-US" b="1" dirty="0" err="1"/>
              <a:t>sınıftan</a:t>
            </a:r>
            <a:r>
              <a:rPr lang="en-US" dirty="0"/>
              <a:t> </a:t>
            </a:r>
            <a:r>
              <a:rPr lang="en-US" dirty="0" err="1"/>
              <a:t>başka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 </a:t>
            </a:r>
            <a:r>
              <a:rPr lang="en-US" b="1" dirty="0" err="1"/>
              <a:t>sınıfın</a:t>
            </a:r>
            <a:r>
              <a:rPr lang="en-US" dirty="0"/>
              <a:t> </a:t>
            </a:r>
            <a:r>
              <a:rPr lang="en-US" dirty="0" err="1"/>
              <a:t>türetilebilmesi</a:t>
            </a:r>
            <a:r>
              <a:rPr lang="en-US" dirty="0"/>
              <a:t> </a:t>
            </a:r>
            <a:r>
              <a:rPr lang="en-US" dirty="0" err="1"/>
              <a:t>aralarında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b="1" dirty="0"/>
              <a:t> alt-</a:t>
            </a:r>
            <a:r>
              <a:rPr lang="en-US" b="1" dirty="0" err="1"/>
              <a:t>üst</a:t>
            </a:r>
            <a:r>
              <a:rPr lang="en-US" b="1" dirty="0"/>
              <a:t> </a:t>
            </a:r>
            <a:r>
              <a:rPr lang="en-US" b="1" dirty="0" err="1"/>
              <a:t>ilişkisi</a:t>
            </a:r>
            <a:r>
              <a:rPr lang="en-US" dirty="0"/>
              <a:t> </a:t>
            </a:r>
            <a:r>
              <a:rPr lang="en-US" dirty="0" err="1"/>
              <a:t>oluşturmayı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miras</a:t>
            </a:r>
            <a:r>
              <a:rPr lang="en-US" dirty="0"/>
              <a:t> </a:t>
            </a:r>
            <a:r>
              <a:rPr lang="en-US" dirty="0" err="1"/>
              <a:t>alınan</a:t>
            </a:r>
            <a:r>
              <a:rPr lang="en-US" dirty="0"/>
              <a:t>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özelliklerinin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 </a:t>
            </a:r>
            <a:r>
              <a:rPr lang="en-US" dirty="0" err="1"/>
              <a:t>kullanılabilmesini</a:t>
            </a:r>
            <a:r>
              <a:rPr lang="en-US" dirty="0"/>
              <a:t> </a:t>
            </a:r>
            <a:r>
              <a:rPr lang="en-US" dirty="0" err="1"/>
              <a:t>sağlamaktır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sayede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kodların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</a:t>
            </a:r>
            <a:r>
              <a:rPr lang="en-US" dirty="0" err="1"/>
              <a:t>yazılması</a:t>
            </a:r>
            <a:r>
              <a:rPr lang="en-US" dirty="0"/>
              <a:t> </a:t>
            </a:r>
            <a:r>
              <a:rPr lang="en-US" dirty="0" err="1"/>
              <a:t>engellenmiş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14637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A53EA-24D8-451D-87FF-9F8BC0D88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Polymorphism(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biçimlilik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57A6-C4FF-451A-BF2F-1A195D7B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Polimorfizm</a:t>
            </a:r>
            <a:r>
              <a:rPr lang="en-US" dirty="0"/>
              <a:t> </a:t>
            </a:r>
            <a:r>
              <a:rPr lang="en-US" dirty="0" err="1"/>
              <a:t>yunancada</a:t>
            </a:r>
            <a:r>
              <a:rPr lang="en-US" dirty="0"/>
              <a:t> ("</a:t>
            </a:r>
            <a:r>
              <a:rPr lang="en-US" dirty="0" err="1"/>
              <a:t>çoklu</a:t>
            </a:r>
            <a:r>
              <a:rPr lang="en-US" dirty="0"/>
              <a:t> </a:t>
            </a:r>
            <a:r>
              <a:rPr lang="en-US" dirty="0" err="1"/>
              <a:t>formlara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“)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demektir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Nesneye</a:t>
            </a:r>
            <a:r>
              <a:rPr lang="en-US" dirty="0"/>
              <a:t> </a:t>
            </a:r>
            <a:r>
              <a:rPr lang="en-US" dirty="0" err="1"/>
              <a:t>yönelik</a:t>
            </a:r>
            <a:r>
              <a:rPr lang="en-US" dirty="0"/>
              <a:t> </a:t>
            </a:r>
            <a:r>
              <a:rPr lang="en-US" dirty="0" err="1"/>
              <a:t>programlamada</a:t>
            </a:r>
            <a:r>
              <a:rPr lang="en-US" dirty="0"/>
              <a:t> </a:t>
            </a:r>
            <a:r>
              <a:rPr lang="en-US" b="1" dirty="0" err="1"/>
              <a:t>metotları</a:t>
            </a:r>
            <a:r>
              <a:rPr lang="en-US" dirty="0"/>
              <a:t> </a:t>
            </a:r>
            <a:r>
              <a:rPr lang="en-US" dirty="0" err="1"/>
              <a:t>ve</a:t>
            </a:r>
            <a:r>
              <a:rPr lang="en-US" dirty="0"/>
              <a:t> </a:t>
            </a:r>
            <a:r>
              <a:rPr lang="en-US" b="1" dirty="0" err="1"/>
              <a:t>türetilmiş</a:t>
            </a:r>
            <a:r>
              <a:rPr lang="en-US" b="1" dirty="0"/>
              <a:t> </a:t>
            </a:r>
            <a:r>
              <a:rPr lang="en-US" b="1" dirty="0" err="1"/>
              <a:t>sınıfları</a:t>
            </a:r>
            <a:r>
              <a:rPr lang="en-US" dirty="0"/>
              <a:t> </a:t>
            </a:r>
            <a:r>
              <a:rPr lang="en-US" dirty="0" err="1"/>
              <a:t>yeniden</a:t>
            </a:r>
            <a:r>
              <a:rPr lang="en-US" dirty="0"/>
              <a:t> </a:t>
            </a:r>
            <a:r>
              <a:rPr lang="en-US" dirty="0" err="1"/>
              <a:t>tanımlama</a:t>
            </a:r>
            <a:r>
              <a:rPr lang="en-US" dirty="0"/>
              <a:t> </a:t>
            </a:r>
            <a:r>
              <a:rPr lang="en-US" dirty="0" err="1"/>
              <a:t>yeteneğidir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Method override (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dönüş</a:t>
            </a:r>
            <a:r>
              <a:rPr lang="en-US" dirty="0"/>
              <a:t> </a:t>
            </a:r>
            <a:r>
              <a:rPr lang="en-US" dirty="0" err="1"/>
              <a:t>tipine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metodun</a:t>
            </a:r>
            <a:r>
              <a:rPr lang="en-US" dirty="0"/>
              <a:t> </a:t>
            </a:r>
            <a:r>
              <a:rPr lang="en-US" dirty="0" err="1"/>
              <a:t>birden</a:t>
            </a:r>
            <a:r>
              <a:rPr lang="en-US" dirty="0"/>
              <a:t> </a:t>
            </a:r>
            <a:r>
              <a:rPr lang="en-US" dirty="0" err="1"/>
              <a:t>fazla</a:t>
            </a:r>
            <a:r>
              <a:rPr lang="en-US" dirty="0"/>
              <a:t> forma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verilebilir</a:t>
            </a:r>
            <a:r>
              <a:rPr lang="en-US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085794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1595</Words>
  <Application>Microsoft Office PowerPoint</Application>
  <PresentationFormat>Widescreen</PresentationFormat>
  <Paragraphs>282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ForoSans-Light</vt:lpstr>
      <vt:lpstr>Office Theme</vt:lpstr>
      <vt:lpstr>OOP Principles &amp; Design Patterns  (Tasarım Kalıpları)</vt:lpstr>
      <vt:lpstr>OOP Nedir?</vt:lpstr>
      <vt:lpstr>OOP Nedir?</vt:lpstr>
      <vt:lpstr>Class  &amp; Object(Sınıf ve Nesne)</vt:lpstr>
      <vt:lpstr>Class  &amp; Object(Sınıf ve Nesne)</vt:lpstr>
      <vt:lpstr>Nesneye yönelik programlama aşağıdaki 4 temel ilkeye dayanır. Bunlar olmazsa OOP sağlanmış olmaz.</vt:lpstr>
      <vt:lpstr>Encapsulation(Kapsülleme)</vt:lpstr>
      <vt:lpstr>Inheritance(Kalıtım)</vt:lpstr>
      <vt:lpstr>Polymorphism(Çok biçimlilik)</vt:lpstr>
      <vt:lpstr>Abstraction</vt:lpstr>
      <vt:lpstr>Object-Oriented Design Principles (SOLID)</vt:lpstr>
      <vt:lpstr>Single Responsibility Principle(S.R.P) </vt:lpstr>
      <vt:lpstr>Open-Closed Principle</vt:lpstr>
      <vt:lpstr>Open Closed Prinsible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Liskov Substitution Principle Penguen bir Kuş muş?</vt:lpstr>
      <vt:lpstr>Liskov Substitution Principle (Yerine geçme prensibi)</vt:lpstr>
      <vt:lpstr>Interface Segregation Principle</vt:lpstr>
      <vt:lpstr>Dependency Inversion Principle</vt:lpstr>
      <vt:lpstr>PowerPoint Presentation</vt:lpstr>
      <vt:lpstr>Design Patterns</vt:lpstr>
      <vt:lpstr>Design Patterns(Tasarım Kalıpları)</vt:lpstr>
      <vt:lpstr>Pattern &amp; Anti-Pattern</vt:lpstr>
      <vt:lpstr>Anti-Pattern</vt:lpstr>
      <vt:lpstr>Örnekler:</vt:lpstr>
      <vt:lpstr>G.O.F  kitapta tasarım kalıplarını 3 kategoride toplamışlardır</vt:lpstr>
      <vt:lpstr>Creational Kalıplar </vt:lpstr>
      <vt:lpstr>Factory Method</vt:lpstr>
      <vt:lpstr>Abstract Factory</vt:lpstr>
      <vt:lpstr>Abstract Factory</vt:lpstr>
      <vt:lpstr>Singleton</vt:lpstr>
      <vt:lpstr>Singleton – Hangi durumlarda kullanabiliriz</vt:lpstr>
      <vt:lpstr>Singleton – Nelere dikkat etmeliyiz</vt:lpstr>
      <vt:lpstr>Builder Pattern</vt:lpstr>
      <vt:lpstr>Builder Pattern</vt:lpstr>
      <vt:lpstr>Builder Pattern</vt:lpstr>
      <vt:lpstr>Structural - Adapter</vt:lpstr>
      <vt:lpstr>Structural - Adapter</vt:lpstr>
      <vt:lpstr>Structural - Adapter</vt:lpstr>
      <vt:lpstr>Structural - Bridge</vt:lpstr>
      <vt:lpstr>Structural - Bridge</vt:lpstr>
      <vt:lpstr>Structural - Bridge</vt:lpstr>
      <vt:lpstr>Structural - Bridge</vt:lpstr>
      <vt:lpstr>Structural - Composite</vt:lpstr>
      <vt:lpstr>Structural - Composite</vt:lpstr>
      <vt:lpstr>Structural - Decorator</vt:lpstr>
      <vt:lpstr>Structural - Facade</vt:lpstr>
      <vt:lpstr>Structural - Flyweight</vt:lpstr>
      <vt:lpstr>Structural - Proxy</vt:lpstr>
      <vt:lpstr>Behavioral – Chain of Responsibility(CoR – Sorumluluk Zinciri)</vt:lpstr>
      <vt:lpstr>Behavioral – Command</vt:lpstr>
      <vt:lpstr>Behavioral – Command</vt:lpstr>
      <vt:lpstr>Behavioral – Observer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Principles &amp; Design Patterns  (Tasarım Kalıpları)</dc:title>
  <dc:creator>Osman SÖNMEZ</dc:creator>
  <cp:lastModifiedBy>Osman SÖNMEZ</cp:lastModifiedBy>
  <cp:revision>7</cp:revision>
  <dcterms:created xsi:type="dcterms:W3CDTF">2019-07-07T20:02:25Z</dcterms:created>
  <dcterms:modified xsi:type="dcterms:W3CDTF">2019-07-07T21:50:28Z</dcterms:modified>
</cp:coreProperties>
</file>